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D4D5AE-7766-434F-A981-7D4D23078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631C7DB-F81D-4DE6-8374-2D89AB376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2567FD0-D1A8-453C-B27D-7CC973915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F08F193-5CB6-4820-B802-C2950DC18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9561E17-29AE-403A-8344-FAB8082E6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75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A9D783-5596-4D30-9EF3-C8F06A8BC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A90BC03-14F4-4AD0-B96B-629650753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31A84C7-5FB7-410B-AA2F-D8743E274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BD68EA5-5090-4315-9C2D-1A77AF15C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83FE684-19C4-479B-BE62-BE189ECFA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8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E42AA43-186D-4EC6-A969-EB9FBC0FA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33AEA62-8DBA-4673-ACCB-D7469F012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3652FB6-AD75-4E14-A15F-AC285AEFD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B8A0B5A-88E9-44E6-8914-802EAB362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B85BDA-33B4-4544-9435-2AB0DF3B3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83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C19FFB-F504-44C4-8105-AAC54C27A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2A73D25-83C1-49CD-95C7-8218BA6D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3FA9A8B-5DE9-4CBF-8EC9-74A7C0054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2270513-C961-4157-90BE-E1432DD5E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6DB7A50-E279-4723-A35C-9DE52E8AD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80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49E978-A764-4825-8E18-6C1231CF2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455BC57-E080-4634-9407-1BA347B45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4517D97-CDE0-4E68-B61C-A903F0B43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8D3574E-400C-4254-A6C6-1CEEE7092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50291D2-19CA-4B3C-8961-53601714C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06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D3E4CF-2904-452D-A8B0-2DBA6D215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5A25C90-9322-40D2-B085-82B409AC4A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88F507A-4150-47A3-AEC3-6FD6C74CC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53F1460-74B5-4DF8-A75C-D05DEDBFA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712CF44-0A82-46C4-A2DB-54D5237F7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9EB2EF4-7192-4C9D-ADC5-A9B73912D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78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1964E6-6D1A-4B4D-A33C-B042CEBF3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BC9CDFF-033C-4295-BEA1-782BBEC2F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31D66A0-C1A3-4E72-9417-E2024E2FE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76251CB-CB3F-4DE8-8116-EDB14B386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AA4729B-FDDD-4AA9-80B0-BC555B024A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3AE6F5E-2859-4AD1-93F5-7DCCF0767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A792582-F314-402E-B38A-9222BCAD4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71CE046-333B-4A01-961E-4CAA88D15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45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DDFC58-0B41-495C-8E5B-4ED1AF9B3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6CF27C1-607E-4A3D-ABE9-B5353447D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F528F86-A08B-4552-9BFC-5FCB292DF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21B0294-4180-4DB6-8F4F-1113FAD2D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49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6F33A4C-9CA0-4F50-979E-6FD4C6DAF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15B576B-3413-48F0-9FCB-B7C1EEBF2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62DF9E1-DE13-4294-8393-553B78937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79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D75689-B3B1-4D0E-BCE8-31B26652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16C801E-4490-4A4F-BBC9-1BB506B27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6D8A5D9-B614-4DE5-AA31-A2FA5691E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5BD06D0-0879-4239-B5E3-EB2305E52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4327C76-DFE8-413C-85B8-4B345CFB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A5F65D7-12E3-464A-BF2E-8AAC02B51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18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BE863D-0785-45EC-8182-CEAF80793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857D1E8-6D13-4748-9B88-1BEF0FC2B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4E1A4BE-C0F3-40E1-997A-9294E319A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DAD992D-6398-4974-885F-A55126C86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00E34CD-6B15-4B4E-A775-8B2583B79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B6B88A6-FBED-4510-B2E4-5980607DB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99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F412FA-EB6F-4AA0-838A-B68F1CCDF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070694A-A543-4F0F-9FE0-1C073743B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75CEBF3-1DBA-480C-AB12-310B00E9C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E15AB-07C6-4772-B450-CF6CD8AA6652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62377C3-B5F5-45BC-BEE8-7B3FED2F3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7BFD3F5-E5F9-45F1-932A-DE264F4B5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52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D405D7-2C79-42FD-BBC0-1BBDB4D792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Презентация к образовательной программе </a:t>
            </a:r>
            <a:r>
              <a:rPr lang="ru-RU" dirty="0" smtClean="0"/>
              <a:t>«греко-римская борьба»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BCC25C5-1D69-41F9-975F-BC61F629D0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БЫСТРЕ, ВЫШИ, СИЛЬНЕЕ.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230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C4482F9-66C1-4736-872B-3195C7BEA752}"/>
              </a:ext>
            </a:extLst>
          </p:cNvPr>
          <p:cNvSpPr txBox="1"/>
          <p:nvPr/>
        </p:nvSpPr>
        <p:spPr>
          <a:xfrm>
            <a:off x="300250" y="548297"/>
            <a:ext cx="4937077" cy="5433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b="1" spc="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8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рограмма дополнительного образования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spc="2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spc="25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«греко-римская борьба»</a:t>
            </a:r>
            <a:endParaRPr lang="ru-RU" sz="1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1800" b="1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 </a:t>
            </a:r>
            <a:r>
              <a:rPr lang="ru-RU" sz="18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800" b="1" spc="2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возрасте от </a:t>
            </a:r>
            <a:r>
              <a:rPr lang="ru-RU" sz="1800" b="1" spc="25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7до 11 </a:t>
            </a:r>
            <a:r>
              <a:rPr lang="ru-RU" sz="1800" b="1" spc="2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</a:t>
            </a:r>
            <a:endParaRPr lang="ru-RU" sz="1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6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 </a:t>
            </a:r>
            <a:r>
              <a:rPr lang="ru-RU" sz="16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реализации </a:t>
            </a:r>
            <a:r>
              <a:rPr lang="ru-RU" sz="16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октябрь 2023г</a:t>
            </a:r>
            <a:r>
              <a:rPr lang="ru-RU" sz="16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- май </a:t>
            </a:r>
            <a:r>
              <a:rPr lang="ru-RU" sz="16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2024г</a:t>
            </a:r>
            <a:r>
              <a:rPr lang="ru-RU" sz="16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4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реализуется педагогом дополнительного образования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ГБОУ школы </a:t>
            </a: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635 Приморского района: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Мельников .А.П</a:t>
            </a:r>
            <a:endParaRPr lang="ru-RU" sz="1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Санкт-Петербург,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 </a:t>
            </a: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1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уч. г.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008326F-991D-4A8C-AE06-90DA4169CACD}"/>
              </a:ext>
            </a:extLst>
          </p:cNvPr>
          <p:cNvSpPr txBox="1"/>
          <p:nvPr/>
        </p:nvSpPr>
        <p:spPr>
          <a:xfrm>
            <a:off x="5458171" y="677085"/>
            <a:ext cx="6055242" cy="100319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b="1" spc="2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 программы – развитие и совершенствование </a:t>
            </a:r>
            <a:endParaRPr lang="ru-RU" b="1" spc="25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b="1" spc="25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На этапе начальной подготовки ставится задача привлечения к занятиям оздоровительными физическими упражнениями детей и молодежи для достижения физического совершенства, высокого уровня здоровья и работоспособности, необходимых для подготовки к общественно полезной деятельности;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ru-RU" b="1" spc="25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b="1" spc="25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устранение недостатков в уровне физической подготовленности;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b="1" spc="25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•освоение и совершенствование уровня общей и специальной физической подготовленности; 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b="1" spc="25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знакомство детей с новыми терминами и понятиями вольной борьбы; 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b="1" spc="25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гармоничное совершенствование основных физических качеств. 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b="1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</a:t>
            </a:r>
            <a:r>
              <a:rPr lang="ru-RU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b="1" i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</a:t>
            </a:r>
            <a:r>
              <a:rPr lang="ru-RU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</a:t>
            </a:r>
            <a:r>
              <a:rPr lang="ru-RU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Сохранение и укрепление здоровья;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личностных качеств;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pc="2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</a:t>
            </a:r>
            <a:r>
              <a:rPr lang="ru-RU" spc="25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физической </a:t>
            </a:r>
            <a:r>
              <a:rPr lang="ru-RU" spc="2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активности; </a:t>
            </a:r>
            <a:endParaRPr lang="ru-RU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и развитие психических функций познавательной сферы;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эмоционально-волевой сферы;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коммуникативных умений.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17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5CDAFF7-966B-456E-8022-8F70F483EF1A}"/>
              </a:ext>
            </a:extLst>
          </p:cNvPr>
          <p:cNvSpPr txBox="1"/>
          <p:nvPr/>
        </p:nvSpPr>
        <p:spPr>
          <a:xfrm>
            <a:off x="180677" y="483372"/>
            <a:ext cx="5454655" cy="139869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0215" algn="just">
              <a:lnSpc>
                <a:spcPct val="107000"/>
              </a:lnSpc>
              <a:spcAft>
                <a:spcPts val="1500"/>
              </a:spcAft>
            </a:pPr>
            <a:r>
              <a:rPr lang="ru-RU" sz="20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Предполагаемый результат.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0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i="1" spc="25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Обучающиеся </a:t>
            </a:r>
            <a:r>
              <a:rPr lang="ru-RU" sz="2000" b="1" i="1" spc="2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должны знать и уметь:</a:t>
            </a:r>
            <a:endParaRPr lang="ru-RU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spc="2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концу первого года обучения учащиеся должны знать:</a:t>
            </a: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spc="2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историю вольной борьбы;</a:t>
            </a: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spc="2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технико-тактические действия, изучаемые в течении года;</a:t>
            </a: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spc="2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правила ведения схватки;</a:t>
            </a: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spc="2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   контрольно-переводные нормативы для данного года обучения.</a:t>
            </a: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spc="2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должны владеть: </a:t>
            </a: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spc="2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навыками спортивной подготовки группы НП;</a:t>
            </a: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spc="2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акробатическими упражнениями используемыми в борьбе;</a:t>
            </a: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spc="2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тактическими приемами в борцовских играх;</a:t>
            </a: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spc="2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техническими и тактическими приемами в борцовских схватках;</a:t>
            </a: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spc="2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хорошей физической подготовкой.</a:t>
            </a: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spc="2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Должны быть сформированы и выражены следующие личностные качества:</a:t>
            </a: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spc="2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ответственное отношение к тренировкам, себе и своему образу жизни;</a:t>
            </a: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spc="2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умение продемонстрировать и объяснить словесно изученные упражнения и броски;</a:t>
            </a: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spc="2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умение мыслить логически и предугадывать действия соперника;</a:t>
            </a: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spc="2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умение работать на тренировке в </a:t>
            </a:r>
            <a:r>
              <a:rPr lang="ru-RU" sz="2000" spc="25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полсилы</a:t>
            </a:r>
            <a:r>
              <a:rPr lang="ru-RU" sz="2000" spc="2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 время тренировочных схваток, для точного обучения технике и тактике ведения;</a:t>
            </a: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spc="2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умение работать в полную силу, для повышения физических качеств и победы над соперником.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1D2DF0C-35B4-4278-8D6F-09C438064982}"/>
              </a:ext>
            </a:extLst>
          </p:cNvPr>
          <p:cNvSpPr txBox="1"/>
          <p:nvPr/>
        </p:nvSpPr>
        <p:spPr>
          <a:xfrm>
            <a:off x="5869171" y="360292"/>
            <a:ext cx="5879881" cy="63558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06000"/>
              </a:lnSpc>
              <a:spcAft>
                <a:spcPts val="1500"/>
              </a:spcAft>
            </a:pPr>
            <a:r>
              <a:rPr lang="ru-RU" sz="24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Комплектование учебной группы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успешной реализации программы формируют группу из </a:t>
            </a:r>
            <a:r>
              <a:rPr lang="ru-RU" sz="2400" spc="25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человек</a:t>
            </a: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Основная форма образовательной деятельности – подгрупповая.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1500"/>
              </a:spcAft>
            </a:pPr>
            <a:r>
              <a:rPr lang="ru-RU" sz="24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6000"/>
              </a:lnSpc>
              <a:spcAft>
                <a:spcPts val="1500"/>
              </a:spcAft>
            </a:pPr>
            <a:r>
              <a:rPr lang="ru-RU" sz="24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образовательной деятельности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1500"/>
              </a:spcAft>
            </a:pP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Адаптированные разделы программы, предназначенные для работы с </a:t>
            </a:r>
            <a:r>
              <a:rPr lang="ru-RU" sz="24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обучающимися </a:t>
            </a:r>
            <a:r>
              <a:rPr lang="ru-RU" sz="2400" spc="25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7 -11 </a:t>
            </a:r>
            <a:r>
              <a:rPr lang="ru-RU" sz="2400" spc="2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</a:t>
            </a: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рассчитанных на </a:t>
            </a:r>
            <a:r>
              <a:rPr lang="ru-RU" sz="24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72 интегрированных </a:t>
            </a: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занятия в год, по </a:t>
            </a:r>
            <a:r>
              <a:rPr lang="ru-RU" sz="2400" spc="25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занятий </a:t>
            </a:r>
            <a:r>
              <a:rPr lang="ru-RU" sz="2400" spc="2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неделю</a:t>
            </a: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длительностью </a:t>
            </a:r>
            <a:r>
              <a:rPr lang="ru-RU" sz="24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45 </a:t>
            </a: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минут.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9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8F38B12-84F3-42C1-B559-AEC509C351E5}"/>
              </a:ext>
            </a:extLst>
          </p:cNvPr>
          <p:cNvSpPr txBox="1"/>
          <p:nvPr/>
        </p:nvSpPr>
        <p:spPr>
          <a:xfrm>
            <a:off x="365871" y="587196"/>
            <a:ext cx="6093724" cy="49757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Средства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необходимые для реализации программы:</a:t>
            </a:r>
          </a:p>
          <a:p>
            <a:pPr algn="ctr"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учителя</a:t>
            </a: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учебно-тематическое планирование;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наглядные пособия;</a:t>
            </a:r>
            <a:endParaRPr lang="ru-RU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Шведская стенка</a:t>
            </a:r>
            <a:endParaRPr lang="ru-RU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скакалка</a:t>
            </a:r>
            <a:endParaRPr lang="ru-RU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Борцовский ковер</a:t>
            </a: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манекен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                                          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обучающихся: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борцовки</a:t>
            </a:r>
            <a:endParaRPr lang="ru-RU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Трико борцовское</a:t>
            </a:r>
            <a:endParaRPr lang="ru-RU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Спортивный жгут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4017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66</Words>
  <Application>Microsoft Office PowerPoint</Application>
  <PresentationFormat>Широкоэкранный</PresentationFormat>
  <Paragraphs>74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к образовательной программе «греко-римская борьба»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 C</dc:creator>
  <cp:lastModifiedBy>User</cp:lastModifiedBy>
  <cp:revision>12</cp:revision>
  <dcterms:created xsi:type="dcterms:W3CDTF">2021-01-19T19:34:42Z</dcterms:created>
  <dcterms:modified xsi:type="dcterms:W3CDTF">2023-10-27T07:11:50Z</dcterms:modified>
</cp:coreProperties>
</file>