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68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D4D5AE-7766-434F-A981-7D4D23078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631C7DB-F81D-4DE6-8374-2D89AB376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2567FD0-D1A8-453C-B27D-7CC973915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F08F193-5CB6-4820-B802-C2950DC18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561E17-29AE-403A-8344-FAB8082E6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5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A9D783-5596-4D30-9EF3-C8F06A8B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A90BC03-14F4-4AD0-B96B-629650753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31A84C7-5FB7-410B-AA2F-D8743E274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D68EA5-5090-4315-9C2D-1A77AF15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3FE684-19C4-479B-BE62-BE189ECFA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08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E42AA43-186D-4EC6-A969-EB9FBC0FA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33AEA62-8DBA-4673-ACCB-D7469F012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3652FB6-AD75-4E14-A15F-AC285AEF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8A0B5A-88E9-44E6-8914-802EAB362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B85BDA-33B4-4544-9435-2AB0DF3B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83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C19FFB-F504-44C4-8105-AAC54C27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A73D25-83C1-49CD-95C7-8218BA6D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3FA9A8B-5DE9-4CBF-8EC9-74A7C0054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2270513-C961-4157-90BE-E1432DD5E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6DB7A50-E279-4723-A35C-9DE52E8A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80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49E978-A764-4825-8E18-6C1231CF2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455BC57-E080-4634-9407-1BA347B4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517D97-CDE0-4E68-B61C-A903F0B4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8D3574E-400C-4254-A6C6-1CEEE709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50291D2-19CA-4B3C-8961-53601714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06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D3E4CF-2904-452D-A8B0-2DBA6D215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5A25C90-9322-40D2-B085-82B409AC4A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88F507A-4150-47A3-AEC3-6FD6C74CC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53F1460-74B5-4DF8-A75C-D05DEDBFA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712CF44-0A82-46C4-A2DB-54D5237F7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9EB2EF4-7192-4C9D-ADC5-A9B73912D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78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1964E6-6D1A-4B4D-A33C-B042CEBF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BC9CDFF-033C-4295-BEA1-782BBEC2F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31D66A0-C1A3-4E72-9417-E2024E2FE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76251CB-CB3F-4DE8-8116-EDB14B386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AA4729B-FDDD-4AA9-80B0-BC555B024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3AE6F5E-2859-4AD1-93F5-7DCCF076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A792582-F314-402E-B38A-9222BCAD4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71CE046-333B-4A01-961E-4CAA88D15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45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DDFC58-0B41-495C-8E5B-4ED1AF9B3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CF27C1-607E-4A3D-ABE9-B5353447D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F528F86-A08B-4552-9BFC-5FCB292DF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21B0294-4180-4DB6-8F4F-1113FAD2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49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6F33A4C-9CA0-4F50-979E-6FD4C6DAF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15B576B-3413-48F0-9FCB-B7C1EEBF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62DF9E1-DE13-4294-8393-553B78937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9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D75689-B3B1-4D0E-BCE8-31B26652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6C801E-4490-4A4F-BBC9-1BB506B27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6D8A5D9-B614-4DE5-AA31-A2FA5691E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5BD06D0-0879-4239-B5E3-EB2305E52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4327C76-DFE8-413C-85B8-4B345CFB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A5F65D7-12E3-464A-BF2E-8AAC02B5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18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BE863D-0785-45EC-8182-CEAF80793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857D1E8-6D13-4748-9B88-1BEF0FC2B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4E1A4BE-C0F3-40E1-997A-9294E319A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DAD992D-6398-4974-885F-A55126C86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00E34CD-6B15-4B4E-A775-8B2583B79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B6B88A6-FBED-4510-B2E4-5980607D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99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F412FA-EB6F-4AA0-838A-B68F1CCDF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070694A-A543-4F0F-9FE0-1C073743B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75CEBF3-1DBA-480C-AB12-310B00E9C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15AB-07C6-4772-B450-CF6CD8AA665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62377C3-B5F5-45BC-BEE8-7B3FED2F3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BFD3F5-E5F9-45F1-932A-DE264F4B5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1E25A-295F-42DF-AFD0-A25823E62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2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D405D7-2C79-42FD-BBC0-1BBDB4D79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1122363"/>
            <a:ext cx="8839200" cy="2286759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Презентация к образовательной </a:t>
            </a:r>
            <a:r>
              <a:rPr lang="ru-RU" dirty="0" smtClean="0"/>
              <a:t>программе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BCC25C5-1D69-41F9-975F-BC61F629D0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«</a:t>
            </a:r>
            <a:r>
              <a:rPr lang="ru-RU" sz="5400" b="1" dirty="0" smtClean="0">
                <a:solidFill>
                  <a:srgbClr val="FF0000"/>
                </a:solidFill>
                <a:latin typeface="Times New Roman"/>
                <a:ea typeface="Calibri"/>
                <a:cs typeface="+mj-cs"/>
              </a:rPr>
              <a:t>ПОДГОТОВКА                              В ШКОЛУ</a:t>
            </a:r>
            <a:r>
              <a:rPr lang="ru-RU" sz="5400" b="1" dirty="0" smtClean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23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C4482F9-66C1-4736-872B-3195C7BEA752}"/>
              </a:ext>
            </a:extLst>
          </p:cNvPr>
          <p:cNvSpPr txBox="1"/>
          <p:nvPr/>
        </p:nvSpPr>
        <p:spPr>
          <a:xfrm>
            <a:off x="300250" y="548297"/>
            <a:ext cx="4937077" cy="5433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b="1" spc="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рограмма дополнительного образования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spc="2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spc="25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</a:rPr>
              <a:t>Скоро в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школу</a:t>
            </a:r>
            <a:r>
              <a:rPr lang="ru-RU" sz="1800" b="1" spc="25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800" b="1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обучающихся </a:t>
            </a:r>
            <a:r>
              <a:rPr lang="ru-RU" sz="1800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spc="2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возрасте от </a:t>
            </a:r>
            <a:r>
              <a:rPr lang="ru-RU" sz="1800" b="1" spc="25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до 7 </a:t>
            </a:r>
            <a:r>
              <a:rPr lang="ru-RU" sz="1800" b="1" spc="2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endParaRPr lang="ru-RU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6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 </a:t>
            </a:r>
            <a:r>
              <a:rPr lang="ru-RU" sz="16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</a:t>
            </a:r>
            <a:r>
              <a:rPr lang="ru-RU" sz="16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октябрь 2024г</a:t>
            </a:r>
            <a:r>
              <a:rPr lang="ru-RU" sz="16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- май </a:t>
            </a:r>
            <a:r>
              <a:rPr lang="ru-RU" sz="16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2025г</a:t>
            </a:r>
            <a:r>
              <a:rPr lang="ru-RU" sz="16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400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реализуется педагогом дополнительного образования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1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ГБОУ школы </a:t>
            </a:r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635 Приморского района: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100" spc="25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Маркушиной Ксенией Михайловной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Санкт-Петербург,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ru-RU" sz="11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1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уч. г.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1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008326F-991D-4A8C-AE06-90DA4169CACD}"/>
              </a:ext>
            </a:extLst>
          </p:cNvPr>
          <p:cNvSpPr txBox="1"/>
          <p:nvPr/>
        </p:nvSpPr>
        <p:spPr>
          <a:xfrm>
            <a:off x="5332984" y="1020299"/>
            <a:ext cx="6381153" cy="46685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spc="25" dirty="0">
                <a:solidFill>
                  <a:srgbClr val="FF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 программы – развитие и совершенствование </a:t>
            </a:r>
            <a:r>
              <a:rPr lang="ru-RU" sz="1400" u="sng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</a:t>
            </a:r>
            <a:r>
              <a:rPr lang="ru-RU" sz="1400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спешная </a:t>
            </a:r>
            <a:r>
              <a:rPr lang="ru-RU" sz="1400" u="sng" dirty="0">
                <a:latin typeface="Times New Roman" pitchFamily="18" charset="0"/>
                <a:ea typeface="Times New Roman"/>
                <a:cs typeface="Times New Roman" pitchFamily="18" charset="0"/>
              </a:rPr>
              <a:t>адаптация детей дошкольного возраста к</a:t>
            </a:r>
            <a:endParaRPr lang="ru-RU" sz="1400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u="sng" dirty="0">
                <a:latin typeface="Times New Roman" pitchFamily="18" charset="0"/>
                <a:ea typeface="Times New Roman"/>
                <a:cs typeface="Times New Roman" pitchFamily="18" charset="0"/>
              </a:rPr>
              <a:t>новым образовательным условиям и создание условий комфортного</a:t>
            </a:r>
            <a:endParaRPr lang="ru-RU" sz="1400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r>
              <a:rPr lang="ru-RU" sz="1400" u="sng" dirty="0">
                <a:latin typeface="Times New Roman" pitchFamily="18" charset="0"/>
                <a:ea typeface="Times New Roman"/>
                <a:cs typeface="Times New Roman" pitchFamily="18" charset="0"/>
              </a:rPr>
              <a:t>перехода с одной образовательной ступени на </a:t>
            </a:r>
            <a:r>
              <a:rPr lang="ru-RU" sz="1400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другую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endParaRPr lang="ru-RU" sz="1400" b="1" spc="25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r>
              <a:rPr lang="ru-RU" sz="1400" b="1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</a:t>
            </a:r>
            <a:r>
              <a:rPr lang="ru-RU" sz="1400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программы: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i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spc="25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</a:t>
            </a:r>
            <a:r>
              <a:rPr lang="ru-RU" sz="1400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Развитие   </a:t>
            </a:r>
            <a:r>
              <a:rPr lang="ru-RU" sz="1400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сенсорных   и   интеллектуальных   процессов,   приемов</a:t>
            </a:r>
            <a:endParaRPr lang="ru-RU" sz="1400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умственной  деятельности  (анализа,  синтеза,  сравнения,  </a:t>
            </a:r>
            <a:r>
              <a:rPr lang="ru-RU" sz="1400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обобщения,</a:t>
            </a:r>
            <a:r>
              <a:rPr lang="ru-RU" sz="1400" u="sng" dirty="0" smtClean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ru-RU" sz="1400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классификации).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Развитие вариативного мышления, фантазии, творческих способностей</a:t>
            </a:r>
            <a:r>
              <a:rPr lang="ru-RU" sz="1400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ru-RU" sz="1400" u="sng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Сохранение </a:t>
            </a:r>
            <a:r>
              <a:rPr lang="ru-RU" sz="14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укрепление здоровья; 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личностных качеств; 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азвитие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творческой активности</a:t>
            </a:r>
            <a:r>
              <a:rPr lang="ru-RU" sz="1400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и развитие психических функций познавательной сферы; 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эмоционально-волевой сферы; 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коммуникативных умений. 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7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5CDAFF7-966B-456E-8022-8F70F483EF1A}"/>
              </a:ext>
            </a:extLst>
          </p:cNvPr>
          <p:cNvSpPr txBox="1"/>
          <p:nvPr/>
        </p:nvSpPr>
        <p:spPr>
          <a:xfrm>
            <a:off x="180676" y="239789"/>
            <a:ext cx="5454655" cy="61170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0215" algn="ctr">
              <a:lnSpc>
                <a:spcPct val="107000"/>
              </a:lnSpc>
              <a:spcAft>
                <a:spcPts val="1500"/>
              </a:spcAft>
            </a:pPr>
            <a:r>
              <a:rPr lang="ru-RU" sz="2000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Предполагаемый результат</a:t>
            </a:r>
            <a:r>
              <a:rPr lang="ru-RU" sz="2000" b="1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spc="25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</a:t>
            </a:r>
            <a:r>
              <a:rPr lang="ru-RU" sz="2000" b="1" i="1" spc="2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должны знать и уметь:</a:t>
            </a:r>
            <a:endParaRPr lang="ru-RU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u="sng" dirty="0">
                <a:solidFill>
                  <a:srgbClr val="000000"/>
                </a:solidFill>
                <a:latin typeface="Times New Roman"/>
                <a:ea typeface="Times New Roman"/>
                <a:cs typeface="Tahoma"/>
              </a:rPr>
              <a:t> </a:t>
            </a:r>
            <a:r>
              <a:rPr lang="ru-RU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устанавливать </a:t>
            </a: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речевые контакты с взрослыми и детьми (обращаться по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имени,  по  имени  и  отчеству,  вежливо  выражать  просьбу,  извиняться,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благодарить за услугу, говорить спокойным дружелюбным тоном);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различать гласные и согласные звуки и соотносить их с буквами;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различать   малые   фольклорные   жанры   (загадки,   скороговорки,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чистоговорки</a:t>
            </a: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колыбельные, </a:t>
            </a:r>
            <a:r>
              <a:rPr lang="ru-RU" u="sng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потешки</a:t>
            </a: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);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устанавливать количественные отношения в натуральном ряду чисел в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прямом и обратном направлении;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присчитывать и отсчитывать по одному;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использовать основные правила построения линейного орнамента</a:t>
            </a:r>
            <a:r>
              <a:rPr lang="ru-RU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u="sng" dirty="0">
              <a:latin typeface="Times New Roman" pitchFamily="18" charset="0"/>
              <a:ea typeface="SimSun"/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1D2DF0C-35B4-4278-8D6F-09C438064982}"/>
              </a:ext>
            </a:extLst>
          </p:cNvPr>
          <p:cNvSpPr txBox="1"/>
          <p:nvPr/>
        </p:nvSpPr>
        <p:spPr>
          <a:xfrm>
            <a:off x="5858242" y="239789"/>
            <a:ext cx="5879881" cy="40850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06000"/>
              </a:lnSpc>
              <a:spcAft>
                <a:spcPts val="1500"/>
              </a:spcAft>
            </a:pPr>
            <a:r>
              <a:rPr lang="ru-RU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Комплектование учебной группы</a:t>
            </a:r>
            <a:endParaRPr lang="ru-RU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ru-RU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успешной реализации программы формируют группу из </a:t>
            </a:r>
            <a:r>
              <a:rPr lang="ru-RU" spc="2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25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10-13</a:t>
            </a:r>
            <a:r>
              <a:rPr lang="ru-RU" spc="25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2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человек.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ru-RU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Основная форма образовательной деятельности – подгрупповая.</a:t>
            </a:r>
            <a:endParaRPr lang="ru-RU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6000"/>
              </a:lnSpc>
              <a:spcAft>
                <a:spcPts val="1500"/>
              </a:spcAft>
            </a:pPr>
            <a:r>
              <a:rPr lang="ru-RU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indent="450215" algn="ctr">
              <a:lnSpc>
                <a:spcPct val="106000"/>
              </a:lnSpc>
              <a:spcAft>
                <a:spcPts val="1500"/>
              </a:spcAft>
            </a:pPr>
            <a:r>
              <a:rPr lang="ru-RU" b="1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образовательной деятельности</a:t>
            </a:r>
            <a:endParaRPr lang="ru-RU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6000"/>
              </a:lnSpc>
              <a:spcAft>
                <a:spcPts val="1500"/>
              </a:spcAft>
            </a:pPr>
            <a:r>
              <a:rPr lang="ru-RU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Адаптированные разделы программы, предназначенные для работы с </a:t>
            </a:r>
            <a:r>
              <a:rPr lang="ru-RU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обучающимися 6-7</a:t>
            </a:r>
            <a:r>
              <a:rPr lang="ru-RU" spc="2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25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r>
              <a:rPr lang="ru-RU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рассчитанных на </a:t>
            </a:r>
            <a:r>
              <a:rPr lang="ru-RU" spc="2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r>
              <a:rPr lang="ru-RU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интегрированных занятия в год, по </a:t>
            </a:r>
            <a:r>
              <a:rPr lang="en-US" spc="25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pc="25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25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</a:t>
            </a:r>
            <a:r>
              <a:rPr lang="ru-RU" spc="25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ru-RU" spc="25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2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неделю</a:t>
            </a:r>
            <a:r>
              <a:rPr lang="ru-RU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длительностью </a:t>
            </a:r>
            <a:r>
              <a:rPr lang="ru-RU" spc="2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lang="ru-RU" spc="25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минут.</a:t>
            </a:r>
            <a:endParaRPr lang="ru-RU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8F38B12-84F3-42C1-B559-AEC509C351E5}"/>
              </a:ext>
            </a:extLst>
          </p:cNvPr>
          <p:cNvSpPr txBox="1"/>
          <p:nvPr/>
        </p:nvSpPr>
        <p:spPr>
          <a:xfrm>
            <a:off x="365871" y="587196"/>
            <a:ext cx="6093724" cy="52783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Средства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необходимые для реализации программы:</a:t>
            </a:r>
          </a:p>
          <a:p>
            <a:pPr algn="ctr"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учителя</a:t>
            </a: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учебно-тематическое планирование;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наглядные пособия;</a:t>
            </a: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счетный материал;</a:t>
            </a: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ИКТ;</a:t>
            </a: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Мультимедийные презентации.</a:t>
            </a:r>
          </a:p>
          <a:p>
            <a:pPr algn="just">
              <a:spcAft>
                <a:spcPts val="800"/>
              </a:spcAf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                                           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обучающихся: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пенал, синяя шариковая ручка, простой карандаш, линейка 15 см; </a:t>
            </a:r>
          </a:p>
          <a:p>
            <a:pPr>
              <a:spcAft>
                <a:spcPts val="1000"/>
              </a:spcAf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цветные карандаши; </a:t>
            </a:r>
          </a:p>
          <a:p>
            <a:pPr>
              <a:spcAft>
                <a:spcPts val="1000"/>
              </a:spcAf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тетрадь в клетку; </a:t>
            </a:r>
          </a:p>
          <a:p>
            <a:pPr>
              <a:spcAft>
                <a:spcPts val="1000"/>
              </a:spcAf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счётные палочки; </a:t>
            </a:r>
          </a:p>
        </p:txBody>
      </p:sp>
    </p:spTree>
    <p:extLst>
      <p:ext uri="{BB962C8B-B14F-4D97-AF65-F5344CB8AC3E}">
        <p14:creationId xmlns:p14="http://schemas.microsoft.com/office/powerpoint/2010/main" val="30074017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159</Words>
  <Application>Microsoft Office PowerPoint</Application>
  <PresentationFormat>Произвольный</PresentationFormat>
  <Paragraphs>64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к образовательной программе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 C</dc:creator>
  <cp:lastModifiedBy>User</cp:lastModifiedBy>
  <cp:revision>16</cp:revision>
  <dcterms:created xsi:type="dcterms:W3CDTF">2021-01-19T19:34:42Z</dcterms:created>
  <dcterms:modified xsi:type="dcterms:W3CDTF">2024-09-16T08:18:14Z</dcterms:modified>
</cp:coreProperties>
</file>