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256" r:id="rId3"/>
    <p:sldId id="257" r:id="rId4"/>
    <p:sldId id="258" r:id="rId5"/>
    <p:sldId id="259" r:id="rId6"/>
  </p:sldIdLst>
  <p:sldSz cx="12192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6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Дата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0D4CDFFB-8B85-41C3-B620-3A9E54427295}" type="slidenum">
              <a:t>‹#›</a:t>
            </a:fld>
            <a:endParaRPr lang="ru-RU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0518910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" name="Верхний колонтитул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ru-RU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Дата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ru-RU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ru-RU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ru-RU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CC8814CE-CDC9-4ABA-AD93-DF570205075F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420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ru-RU" sz="2000" b="0" i="0" u="none" strike="noStrike" kern="1200">
        <a:ln>
          <a:noFill/>
        </a:ln>
        <a:latin typeface="Arial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6000" y="812520"/>
            <a:ext cx="7127279" cy="400895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6000" y="812520"/>
            <a:ext cx="7127279" cy="400895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E814C5F-EFBA-4795-8735-96E30CB6801F}" type="datetime1">
              <a:rPr lang="ru-RU" smtClean="0"/>
              <a:pPr lvl="0"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12B09B8-3F48-482B-8144-86B880A77B86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902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E814C5F-EFBA-4795-8735-96E30CB6801F}" type="datetime1">
              <a:rPr lang="ru-RU" smtClean="0"/>
              <a:pPr lvl="0"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248B11B-0615-4CFE-8C23-C96BDD36D36C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107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1122363"/>
            <a:ext cx="2743200" cy="50085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122363"/>
            <a:ext cx="8077200" cy="50085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E814C5F-EFBA-4795-8735-96E30CB6801F}" type="datetime1">
              <a:rPr lang="ru-RU" smtClean="0"/>
              <a:pPr lvl="0"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B01D16A-D8FE-4C27-806A-82F3AB3FBB04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1805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545546B-CC57-460C-A33D-2D4626FB39E8}" type="datetime1">
              <a:rPr lang="ru-RU" smtClean="0"/>
              <a:pPr lvl="0"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4E056A1-C720-41CC-8875-DD656F3F5A5E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781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545546B-CC57-460C-A33D-2D4626FB39E8}" type="datetime1">
              <a:rPr lang="ru-RU" smtClean="0"/>
              <a:pPr lvl="0"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62D46F2-E3F0-4A0F-946A-F722B69B2122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414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545546B-CC57-460C-A33D-2D4626FB39E8}" type="datetime1">
              <a:rPr lang="ru-RU" smtClean="0"/>
              <a:pPr lvl="0"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857CE4D-3804-44AA-8144-D84A6C4A959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338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545546B-CC57-460C-A33D-2D4626FB39E8}" type="datetime1">
              <a:rPr lang="ru-RU" smtClean="0"/>
              <a:pPr lvl="0"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E16EB1F-4004-4251-BF8C-A46342502894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563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545546B-CC57-460C-A33D-2D4626FB39E8}" type="datetime1">
              <a:rPr lang="ru-RU" smtClean="0"/>
              <a:pPr lvl="0"/>
              <a:t>06.11.2024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9D3E49C-8D97-4184-BBEA-C9BA7BBC47E4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465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545546B-CC57-460C-A33D-2D4626FB39E8}" type="datetime1">
              <a:rPr lang="ru-RU" smtClean="0"/>
              <a:pPr lvl="0"/>
              <a:t>06.11.2024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3FB2942-E69D-488E-87F2-97E22951DA9B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841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545546B-CC57-460C-A33D-2D4626FB39E8}" type="datetime1">
              <a:rPr lang="ru-RU" smtClean="0"/>
              <a:pPr lvl="0"/>
              <a:t>06.11.2024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5B10563-89DA-47BF-AAC9-1B3AA1798953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235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545546B-CC57-460C-A33D-2D4626FB39E8}" type="datetime1">
              <a:rPr lang="ru-RU" smtClean="0"/>
              <a:pPr lvl="0"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3AD25D0-ED19-46EE-A040-E8F04FDDD568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376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E814C5F-EFBA-4795-8735-96E30CB6801F}" type="datetime1">
              <a:rPr lang="ru-RU" smtClean="0"/>
              <a:pPr lvl="0"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869B4EE-56B5-48A7-9B41-FA338F68FE6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712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545546B-CC57-460C-A33D-2D4626FB39E8}" type="datetime1">
              <a:rPr lang="ru-RU" smtClean="0"/>
              <a:pPr lvl="0"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F81725B-7D01-45CB-BC89-EA8742E39B2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192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545546B-CC57-460C-A33D-2D4626FB39E8}" type="datetime1">
              <a:rPr lang="ru-RU" smtClean="0"/>
              <a:pPr lvl="0"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7EEAEE9-222B-4815-A573-6AF4AC93B4C1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775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8578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857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545546B-CC57-460C-A33D-2D4626FB39E8}" type="datetime1">
              <a:rPr lang="ru-RU" smtClean="0"/>
              <a:pPr lvl="0"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A9A20AF-1239-4D53-970A-8014EAEB594F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443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E814C5F-EFBA-4795-8735-96E30CB6801F}" type="datetime1">
              <a:rPr lang="ru-RU" smtClean="0"/>
              <a:pPr lvl="0"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457E58A-4CB3-4B7F-9D7F-49079519EC06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1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E814C5F-EFBA-4795-8735-96E30CB6801F}" type="datetime1">
              <a:rPr lang="ru-RU" smtClean="0"/>
              <a:pPr lvl="0"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9D4831F-009E-49CA-9B50-96B955AEE2E8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64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E814C5F-EFBA-4795-8735-96E30CB6801F}" type="datetime1">
              <a:rPr lang="ru-RU" smtClean="0"/>
              <a:pPr lvl="0"/>
              <a:t>06.11.2024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53D0010-B59D-488F-8B4E-B7B6A05C03EA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408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E814C5F-EFBA-4795-8735-96E30CB6801F}" type="datetime1">
              <a:rPr lang="ru-RU" smtClean="0"/>
              <a:pPr lvl="0"/>
              <a:t>06.11.2024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F4E7BDD-610A-4D14-84D5-2CCE71339E43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370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E814C5F-EFBA-4795-8735-96E30CB6801F}" type="datetime1">
              <a:rPr lang="ru-RU" smtClean="0"/>
              <a:pPr lvl="0"/>
              <a:t>06.11.2024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C702608-EBDB-48DB-AD37-6A671E0ABB11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640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E814C5F-EFBA-4795-8735-96E30CB6801F}" type="datetime1">
              <a:rPr lang="ru-RU" smtClean="0"/>
              <a:pPr lvl="0"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579E913-CD34-4C35-955B-23283BF01248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784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E814C5F-EFBA-4795-8735-96E30CB6801F}" type="datetime1">
              <a:rPr lang="ru-RU" smtClean="0"/>
              <a:pPr lvl="0"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064549D-2027-411C-A20E-E72BC644D2DA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607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b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ru-RU"/>
              <a:t>Для правки текста заголовка щелкните мышьюОбразец заголовка</a:t>
            </a:r>
          </a:p>
        </p:txBody>
      </p:sp>
      <p:sp>
        <p:nvSpPr>
          <p:cNvPr id="3" name="Дата 3"/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28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spc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8E814C5F-EFBA-4795-8735-96E30CB6801F}" type="datetime1">
              <a:rPr lang="ru-RU"/>
              <a:pPr lvl="0"/>
              <a:t>2024/11/6</a:t>
            </a:fld>
            <a:endParaRPr lang="ru-RU"/>
          </a:p>
        </p:txBody>
      </p:sp>
      <p:sp>
        <p:nvSpPr>
          <p:cNvPr id="4" name="Нижний колонтитул 4"/>
          <p:cNvSpPr txBox="1">
            <a:spLocks noGrp="1"/>
          </p:cNvSpPr>
          <p:nvPr>
            <p:ph type="ftr" sz="quarter" idx="3"/>
          </p:nvPr>
        </p:nvSpPr>
        <p:spPr>
          <a:xfrm>
            <a:off x="4038479" y="6356520"/>
            <a:ext cx="41144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lvl="0" rtl="0" hangingPunct="0">
              <a:buNone/>
              <a:tabLst/>
              <a:defRPr lang="ru-RU" sz="2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Номер слайда 5"/>
          <p:cNvSpPr txBox="1">
            <a:spLocks noGrp="1"/>
          </p:cNvSpPr>
          <p:nvPr>
            <p:ph type="sldNum" sz="quarter" idx="4"/>
          </p:nvPr>
        </p:nvSpPr>
        <p:spPr>
          <a:xfrm>
            <a:off x="8610480" y="6356520"/>
            <a:ext cx="27428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spc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1F94CC63-2AD8-4F49-B19E-651A9C0C679E}" type="slidenum">
              <a:t>‹#›</a:t>
            </a:fld>
            <a:endParaRPr lang="ru-RU"/>
          </a:p>
        </p:txBody>
      </p:sp>
      <p:sp>
        <p:nvSpPr>
          <p:cNvPr id="6" name="Текст 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45259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>
            <a:def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lnSpc>
                <a:spcPct val="9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lvl="0" algn="l" rtl="0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ru-RU" sz="6000" b="0" i="0" u="none" strike="noStrike" kern="1200" spc="0">
          <a:ln>
            <a:noFill/>
          </a:ln>
          <a:solidFill>
            <a:srgbClr val="000000"/>
          </a:solidFill>
          <a:latin typeface="Calibri Light" pitchFamily="18"/>
          <a:ea typeface="Microsoft YaHei" pitchFamily="2"/>
          <a:cs typeface="Mangal" pitchFamily="2"/>
        </a:defRPr>
      </a:lvl1pPr>
    </p:titleStyle>
    <p:bodyStyle>
      <a:lvl1pPr algn="l" rtl="0" hangingPunct="1">
        <a:lnSpc>
          <a:spcPct val="90000"/>
        </a:lnSpc>
        <a:spcBef>
          <a:spcPts val="0"/>
        </a:spcBef>
        <a:spcAft>
          <a:spcPts val="1417"/>
        </a:spcAft>
        <a:tabLst/>
        <a:defRPr lang="ru-RU" sz="28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28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spc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0545546B-CC57-460C-A33D-2D4626FB39E8}" type="datetime1">
              <a:rPr lang="ru-RU"/>
              <a:pPr lvl="0"/>
              <a:t>2024/11/6</a:t>
            </a:fld>
            <a:endParaRPr lang="ru-RU"/>
          </a:p>
        </p:txBody>
      </p:sp>
      <p:sp>
        <p:nvSpPr>
          <p:cNvPr id="3" name="Нижний колонтитул 2"/>
          <p:cNvSpPr txBox="1">
            <a:spLocks noGrp="1"/>
          </p:cNvSpPr>
          <p:nvPr>
            <p:ph type="ftr" sz="quarter" idx="3"/>
          </p:nvPr>
        </p:nvSpPr>
        <p:spPr>
          <a:xfrm>
            <a:off x="4038479" y="6356520"/>
            <a:ext cx="41144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lvl="0" rtl="0" hangingPunct="0">
              <a:buNone/>
              <a:tabLst/>
              <a:defRPr lang="ru-RU" sz="2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4" name="Номер слайда 3"/>
          <p:cNvSpPr txBox="1">
            <a:spLocks noGrp="1"/>
          </p:cNvSpPr>
          <p:nvPr>
            <p:ph type="sldNum" sz="quarter" idx="4"/>
          </p:nvPr>
        </p:nvSpPr>
        <p:spPr>
          <a:xfrm>
            <a:off x="8610480" y="6356520"/>
            <a:ext cx="27428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spc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4688321A-B596-4A39-B785-E74B0F435CAF}" type="slidenum">
              <a:t>‹#›</a:t>
            </a:fld>
            <a:endParaRPr lang="ru-RU"/>
          </a:p>
        </p:txBody>
      </p:sp>
      <p:sp>
        <p:nvSpPr>
          <p:cNvPr id="5" name="Заголовок 4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ru-RU"/>
          </a:p>
        </p:txBody>
      </p:sp>
      <p:sp>
        <p:nvSpPr>
          <p:cNvPr id="6" name="Текст 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45259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>
            <a:def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lnSpc>
                <a:spcPct val="9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l" rtl="0" hangingPunct="1">
        <a:lnSpc>
          <a:spcPct val="90000"/>
        </a:lnSpc>
        <a:tabLst/>
        <a:defRPr lang="ru-RU" sz="18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</a:defRPr>
      </a:lvl1pPr>
    </p:titleStyle>
    <p:bodyStyle>
      <a:lvl1pPr algn="l" rtl="0" hangingPunct="1">
        <a:lnSpc>
          <a:spcPct val="90000"/>
        </a:lnSpc>
        <a:spcBef>
          <a:spcPts val="0"/>
        </a:spcBef>
        <a:spcAft>
          <a:spcPts val="1417"/>
        </a:spcAft>
        <a:tabLst/>
        <a:defRPr lang="ru-RU" sz="28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1828800" y="1122480"/>
            <a:ext cx="8838720" cy="2286360"/>
          </a:xfrm>
        </p:spPr>
        <p:txBody>
          <a:bodyPr anchor="t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ru-RU" sz="4400"/>
              <a:t>Презентация к образовательной программе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1656360" y="3096000"/>
            <a:ext cx="9143640" cy="1655280"/>
          </a:xfrm>
        </p:spPr>
        <p:txBody>
          <a:bodyPr wrap="square" lIns="90000" tIns="45000" rIns="90000" bIns="45000" anchor="t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spcAft>
                <a:spcPts val="0"/>
              </a:spcAft>
              <a:buNone/>
            </a:pPr>
            <a:r>
              <a:rPr lang="ru-RU" sz="5400" b="1">
                <a:latin typeface="Arial" pitchFamily="18"/>
              </a:rPr>
              <a:t>«Бисероплетение»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/>
          <p:nvPr/>
        </p:nvSpPr>
        <p:spPr>
          <a:xfrm>
            <a:off x="300240" y="548280"/>
            <a:ext cx="4936680" cy="6043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2600">
            <a:solidFill>
              <a:srgbClr val="4472C4"/>
            </a:solidFill>
            <a:prstDash val="solid"/>
            <a:miter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6000"/>
              </a:lnSpc>
              <a:spcBef>
                <a:spcPts val="0"/>
              </a:spcBef>
              <a:spcAft>
                <a:spcPts val="799"/>
              </a:spcAft>
              <a:buNone/>
              <a:tabLst/>
              <a:defRPr sz="1800"/>
            </a:pPr>
            <a:r>
              <a:rPr lang="ru-RU" sz="18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программа дополнительного платного образования «Бисероплетение»</a:t>
            </a:r>
          </a:p>
          <a:p>
            <a:pPr marL="0" marR="0" lvl="0" indent="0" algn="ctr" rtl="0" hangingPunct="1">
              <a:lnSpc>
                <a:spcPct val="106000"/>
              </a:lnSpc>
              <a:spcBef>
                <a:spcPts val="0"/>
              </a:spcBef>
              <a:spcAft>
                <a:spcPts val="799"/>
              </a:spcAft>
              <a:buNone/>
              <a:tabLst/>
              <a:defRPr sz="1800"/>
            </a:pPr>
            <a:r>
              <a:rPr lang="ru-RU" sz="18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для обучающихся в возрасте от 7 до 13 лет</a:t>
            </a:r>
          </a:p>
          <a:p>
            <a:pPr marL="0" marR="0" lvl="0" indent="0" algn="ctr" rtl="0" hangingPunct="1">
              <a:lnSpc>
                <a:spcPct val="107000"/>
              </a:lnSpc>
              <a:spcBef>
                <a:spcPts val="0"/>
              </a:spcBef>
              <a:spcAft>
                <a:spcPts val="799"/>
              </a:spcAft>
              <a:buNone/>
              <a:tabLst/>
              <a:defRPr sz="1800"/>
            </a:pPr>
            <a:r>
              <a:rPr lang="ru-RU" sz="16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 </a:t>
            </a:r>
          </a:p>
          <a:p>
            <a:pPr marL="0" marR="0" lvl="0" indent="0" algn="ctr" rtl="0" hangingPunct="1">
              <a:lnSpc>
                <a:spcPct val="107000"/>
              </a:lnSpc>
              <a:spcBef>
                <a:spcPts val="0"/>
              </a:spcBef>
              <a:spcAft>
                <a:spcPts val="799"/>
              </a:spcAft>
              <a:buNone/>
              <a:tabLst/>
              <a:defRPr sz="1800"/>
            </a:pPr>
            <a:r>
              <a:rPr lang="ru-RU" sz="16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 </a:t>
            </a:r>
          </a:p>
          <a:p>
            <a:pPr marL="0" marR="0" lvl="0" indent="0" algn="r" rtl="0" hangingPunct="1">
              <a:lnSpc>
                <a:spcPct val="107000"/>
              </a:lnSpc>
              <a:spcBef>
                <a:spcPts val="0"/>
              </a:spcBef>
              <a:spcAft>
                <a:spcPts val="799"/>
              </a:spcAft>
              <a:buNone/>
              <a:tabLst/>
              <a:defRPr sz="1800"/>
            </a:pPr>
            <a:r>
              <a:rPr lang="ru-RU" sz="11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Срок реализации: сентябрь 2024 г. - май 2025 г.</a:t>
            </a:r>
          </a:p>
          <a:p>
            <a:pPr marL="0" marR="0" lvl="0" indent="0" algn="r" rtl="0" hangingPunct="1">
              <a:lnSpc>
                <a:spcPct val="107000"/>
              </a:lnSpc>
              <a:spcBef>
                <a:spcPts val="0"/>
              </a:spcBef>
              <a:spcAft>
                <a:spcPts val="799"/>
              </a:spcAft>
              <a:buNone/>
              <a:tabLst/>
              <a:defRPr sz="1800"/>
            </a:pPr>
            <a:endParaRPr lang="ru-RU" sz="1600" b="0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Calibri" pitchFamily="1"/>
              <a:cs typeface="Times New Roman" pitchFamily="18"/>
            </a:endParaRPr>
          </a:p>
          <a:p>
            <a:pPr marL="0" marR="0" lvl="0" indent="0" algn="r" rtl="0" hangingPunct="1">
              <a:lnSpc>
                <a:spcPct val="107000"/>
              </a:lnSpc>
              <a:spcBef>
                <a:spcPts val="0"/>
              </a:spcBef>
              <a:spcAft>
                <a:spcPts val="799"/>
              </a:spcAft>
              <a:buNone/>
              <a:tabLst/>
              <a:defRPr sz="1800"/>
            </a:pPr>
            <a:r>
              <a:rPr lang="ru-RU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Программа реализуется педагогом дополнительного образования</a:t>
            </a:r>
          </a:p>
          <a:p>
            <a:pPr marL="0" marR="0" lvl="0" indent="0" algn="r" rtl="0" hangingPunct="1">
              <a:lnSpc>
                <a:spcPct val="107000"/>
              </a:lnSpc>
              <a:spcBef>
                <a:spcPts val="0"/>
              </a:spcBef>
              <a:spcAft>
                <a:spcPts val="799"/>
              </a:spcAft>
              <a:buNone/>
              <a:tabLst/>
              <a:defRPr sz="1800"/>
            </a:pPr>
            <a:r>
              <a:rPr lang="ru-RU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ГБОУ СОШ № 635 Приморского района:</a:t>
            </a:r>
          </a:p>
          <a:p>
            <a:pPr marL="0" marR="0" lvl="0" indent="0" algn="r" rtl="0" hangingPunct="1">
              <a:lnSpc>
                <a:spcPct val="107000"/>
              </a:lnSpc>
              <a:spcBef>
                <a:spcPts val="0"/>
              </a:spcBef>
              <a:spcAft>
                <a:spcPts val="799"/>
              </a:spcAft>
              <a:buNone/>
              <a:tabLst/>
              <a:defRPr sz="1800"/>
            </a:pPr>
            <a:r>
              <a:rPr lang="ru-RU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Красновой Ксенией Александровной</a:t>
            </a:r>
          </a:p>
          <a:p>
            <a:pPr marL="0" marR="0" lvl="0" indent="0" algn="r" rtl="0" hangingPunct="1">
              <a:lnSpc>
                <a:spcPct val="107000"/>
              </a:lnSpc>
              <a:spcBef>
                <a:spcPts val="0"/>
              </a:spcBef>
              <a:spcAft>
                <a:spcPts val="799"/>
              </a:spcAft>
              <a:buNone/>
              <a:tabLst/>
              <a:defRPr sz="1800"/>
            </a:pPr>
            <a:endParaRPr lang="ru-RU" sz="1600" b="0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Calibri" pitchFamily="1"/>
              <a:cs typeface="Times New Roman" pitchFamily="18"/>
            </a:endParaRPr>
          </a:p>
          <a:p>
            <a:pPr marL="0" marR="0" lvl="0" indent="0" algn="r" rtl="0" hangingPunct="1">
              <a:lnSpc>
                <a:spcPct val="107000"/>
              </a:lnSpc>
              <a:spcBef>
                <a:spcPts val="0"/>
              </a:spcBef>
              <a:spcAft>
                <a:spcPts val="799"/>
              </a:spcAft>
              <a:buNone/>
              <a:tabLst/>
              <a:defRPr sz="1800"/>
            </a:pPr>
            <a:endParaRPr lang="ru-RU" sz="1600" b="0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Calibri" pitchFamily="1"/>
              <a:cs typeface="Times New Roman" pitchFamily="18"/>
            </a:endParaRPr>
          </a:p>
          <a:p>
            <a:pPr marL="0" marR="0" lvl="0" indent="0" algn="ctr" rtl="0" hangingPunct="1">
              <a:lnSpc>
                <a:spcPct val="107000"/>
              </a:lnSpc>
              <a:spcBef>
                <a:spcPts val="0"/>
              </a:spcBef>
              <a:spcAft>
                <a:spcPts val="799"/>
              </a:spcAft>
              <a:buNone/>
              <a:tabLst/>
              <a:defRPr sz="1800"/>
            </a:pPr>
            <a:r>
              <a:rPr lang="ru-RU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Санкт-Петербург</a:t>
            </a:r>
          </a:p>
          <a:p>
            <a:pPr marL="0" marR="0" lvl="0" indent="0" algn="ctr" rtl="0" hangingPunct="1">
              <a:lnSpc>
                <a:spcPct val="107000"/>
              </a:lnSpc>
              <a:spcBef>
                <a:spcPts val="0"/>
              </a:spcBef>
              <a:spcAft>
                <a:spcPts val="799"/>
              </a:spcAft>
              <a:buNone/>
              <a:tabLst/>
              <a:defRPr sz="1800"/>
            </a:pPr>
            <a:r>
              <a:rPr lang="ru-RU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2024 г.</a:t>
            </a:r>
          </a:p>
          <a:p>
            <a:pPr marL="0" marR="0" lvl="0" indent="0" algn="r" rtl="0" hangingPunct="1">
              <a:lnSpc>
                <a:spcPct val="107000"/>
              </a:lnSpc>
              <a:spcBef>
                <a:spcPts val="0"/>
              </a:spcBef>
              <a:spcAft>
                <a:spcPts val="799"/>
              </a:spcAft>
              <a:buNone/>
              <a:tabLst/>
              <a:defRPr sz="1800"/>
            </a:pPr>
            <a:endParaRPr lang="ru-RU" sz="1600" b="0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Calibri" pitchFamily="1"/>
              <a:cs typeface="Times New Roman" pitchFamily="18"/>
            </a:endParaRPr>
          </a:p>
          <a:p>
            <a:pPr marL="0" marR="0" lvl="0" indent="0" algn="l" rtl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49639" algn="l"/>
                <a:tab pos="899279" algn="l"/>
                <a:tab pos="1348920" algn="l"/>
                <a:tab pos="1798200" algn="l"/>
                <a:tab pos="2247840" algn="l"/>
                <a:tab pos="2697480" algn="l"/>
                <a:tab pos="3147119" algn="l"/>
                <a:tab pos="3596760" algn="l"/>
                <a:tab pos="4046399" algn="l"/>
                <a:tab pos="4495680" algn="l"/>
                <a:tab pos="4945319" algn="l"/>
                <a:tab pos="5394960" algn="l"/>
                <a:tab pos="5844600" algn="l"/>
                <a:tab pos="6294239" algn="l"/>
              </a:tabLst>
              <a:defRPr sz="1800"/>
            </a:pPr>
            <a:r>
              <a:rPr lang="ru-RU" sz="11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/>
            </a:r>
            <a:br>
              <a:rPr lang="ru-RU" sz="11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</a:br>
            <a:endParaRPr lang="ru-RU" sz="1100" b="0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Calibri" pitchFamily="1"/>
              <a:cs typeface="Times New Roman" pitchFamily="18"/>
            </a:endParaRPr>
          </a:p>
        </p:txBody>
      </p:sp>
      <p:sp>
        <p:nvSpPr>
          <p:cNvPr id="3" name="TextBox 6"/>
          <p:cNvSpPr/>
          <p:nvPr/>
        </p:nvSpPr>
        <p:spPr>
          <a:xfrm>
            <a:off x="5333040" y="1020239"/>
            <a:ext cx="6762959" cy="44200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2600">
            <a:solidFill>
              <a:srgbClr val="ED7D31"/>
            </a:solidFill>
            <a:prstDash val="solid"/>
            <a:miter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just" rtl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14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Цель программы</a:t>
            </a:r>
            <a:r>
              <a:rPr lang="ru-RU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 – создание условий для творческого и нравственного развития детей, ориентирование детей в предметно – практической деятельности, через освоение ими техник художественных ремёсел и включение их в сферу декоративно-прикладного искусства.</a:t>
            </a:r>
          </a:p>
          <a:p>
            <a:pPr marL="0" marR="0" lvl="0" indent="0" algn="just" rtl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14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Задачи программы:</a:t>
            </a:r>
          </a:p>
          <a:p>
            <a:pPr marL="0" marR="0" lvl="0" indent="0" algn="just" rtl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1. Формирование знаний по основам композиции, цветоведения и освоения техники бисероплетения;</a:t>
            </a:r>
          </a:p>
          <a:p>
            <a:pPr marL="0" marR="0" lvl="0" indent="0" algn="just" rtl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2. Обучение видам и техникам плетения бисером;</a:t>
            </a:r>
          </a:p>
          <a:p>
            <a:pPr marL="0" marR="0" lvl="0" indent="0" algn="just" rtl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3. Привитие интереса к работе с бисером и желание совершенствоваться в данном направлении декоративно – прикладного творчества;</a:t>
            </a:r>
          </a:p>
          <a:p>
            <a:pPr marL="0" marR="0" lvl="0" indent="0" algn="just" rtl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4. Привитие интереса к культуре своей Родины, к истокам народного творчества;</a:t>
            </a:r>
          </a:p>
          <a:p>
            <a:pPr marL="0" marR="0" lvl="0" indent="0" algn="just" rtl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5. Воспитание эстетического отношения к действительности, трудолюбия, аккуратности, усидчивости и терпения при работе с мелкими деталями, экономичного отношения к используемым материалам;</a:t>
            </a:r>
          </a:p>
          <a:p>
            <a:pPr marL="0" marR="0" lvl="0" indent="0" algn="just" rtl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6. Воспитание самостоятельности, умения довести начатое дело до конца,взаимопомощи при выполнении работ;</a:t>
            </a:r>
          </a:p>
          <a:p>
            <a:pPr marL="0" marR="0" lvl="0" indent="0" algn="just" rtl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7. Раскрытие творческих способностей детей;</a:t>
            </a:r>
          </a:p>
          <a:p>
            <a:pPr marL="0" marR="0" lvl="0" indent="0" algn="just" rtl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8. Развитие образного мышления, моторных навыков, внимания, фантазии;</a:t>
            </a:r>
          </a:p>
          <a:p>
            <a:pPr marL="0" marR="0" lvl="0" indent="0" algn="just" rtl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9. Формирование эстетического художественного вкуса.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/>
          <p:nvPr/>
        </p:nvSpPr>
        <p:spPr>
          <a:xfrm>
            <a:off x="0" y="0"/>
            <a:ext cx="12192119" cy="6984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2600">
            <a:solidFill>
              <a:srgbClr val="4472C4"/>
            </a:solidFill>
            <a:prstDash val="solid"/>
            <a:miter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450359" marR="0" lvl="0" indent="0" algn="ctr" rtl="0" hangingPunct="1">
              <a:lnSpc>
                <a:spcPct val="107000"/>
              </a:lnSpc>
              <a:spcBef>
                <a:spcPts val="0"/>
              </a:spcBef>
              <a:spcAft>
                <a:spcPts val="1500"/>
              </a:spcAft>
              <a:buNone/>
              <a:tabLst/>
              <a:defRPr sz="1800"/>
            </a:pPr>
            <a:r>
              <a:rPr lang="ru-RU" sz="1800" b="0" i="0" u="sng" strike="noStrike" kern="1200" spc="0">
                <a:ln>
                  <a:noFill/>
                </a:ln>
                <a:solidFill>
                  <a:srgbClr val="000000"/>
                </a:solidFill>
                <a:uFillTx/>
                <a:latin typeface="Times New Roman" pitchFamily="18"/>
                <a:ea typeface="Times New Roman" pitchFamily="2"/>
                <a:cs typeface="Times New Roman" pitchFamily="18"/>
              </a:rPr>
              <a:t>Результаты освоения программы.</a:t>
            </a:r>
          </a:p>
          <a:p>
            <a:pPr marL="450359" marR="0" lvl="0" indent="0" algn="l" rtl="0" hangingPunct="1">
              <a:lnSpc>
                <a:spcPct val="107000"/>
              </a:lnSpc>
              <a:spcBef>
                <a:spcPts val="0"/>
              </a:spcBef>
              <a:spcAft>
                <a:spcPts val="1500"/>
              </a:spcAft>
              <a:buNone/>
              <a:tabLst/>
              <a:defRPr sz="1800"/>
            </a:pPr>
            <a:r>
              <a:rPr lang="ru-RU" sz="14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 Должны знать:</a:t>
            </a:r>
          </a:p>
          <a:p>
            <a:pPr marL="450359" marR="0" lvl="0" indent="0" algn="l" rtl="0" hangingPunct="1">
              <a:lnSpc>
                <a:spcPct val="107000"/>
              </a:lnSpc>
              <a:spcBef>
                <a:spcPts val="0"/>
              </a:spcBef>
              <a:spcAft>
                <a:spcPts val="1500"/>
              </a:spcAft>
              <a:buNone/>
              <a:tabLst/>
              <a:defRPr sz="1800"/>
            </a:pPr>
            <a:r>
              <a: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1</a:t>
            </a:r>
            <a:r>
              <a:rPr lang="ru-RU" sz="20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. </a:t>
            </a:r>
            <a:r>
              <a:rPr lang="ru-RU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название и назначение материалов (бисер, стеклярус, бусины нитки, проволока);</a:t>
            </a:r>
          </a:p>
          <a:p>
            <a:pPr marL="450359" marR="0" lvl="0" indent="0" algn="l" rtl="0" hangingPunct="1">
              <a:lnSpc>
                <a:spcPct val="107000"/>
              </a:lnSpc>
              <a:spcBef>
                <a:spcPts val="0"/>
              </a:spcBef>
              <a:spcAft>
                <a:spcPts val="1500"/>
              </a:spcAft>
              <a:buNone/>
              <a:tabLst/>
              <a:defRPr sz="1800"/>
            </a:pPr>
            <a:r>
              <a:rPr lang="ru-RU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2. название и назначение ручных инструментов и приспособлений (иглы, ножницы);</a:t>
            </a:r>
          </a:p>
          <a:p>
            <a:pPr marL="450359" marR="0" lvl="0" indent="0" algn="l" rtl="0" hangingPunct="1">
              <a:lnSpc>
                <a:spcPct val="107000"/>
              </a:lnSpc>
              <a:spcBef>
                <a:spcPts val="0"/>
              </a:spcBef>
              <a:spcAft>
                <a:spcPts val="1500"/>
              </a:spcAft>
              <a:buNone/>
              <a:tabLst/>
              <a:defRPr sz="1800"/>
            </a:pPr>
            <a:r>
              <a:rPr lang="ru-RU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3. правила безопасности труда при работе указанными инструментами.</a:t>
            </a:r>
          </a:p>
          <a:p>
            <a:pPr marL="450359" marR="0" lvl="0" indent="0" algn="l" rtl="0" hangingPunct="1">
              <a:lnSpc>
                <a:spcPct val="107000"/>
              </a:lnSpc>
              <a:spcBef>
                <a:spcPts val="0"/>
              </a:spcBef>
              <a:spcAft>
                <a:spcPts val="1500"/>
              </a:spcAft>
              <a:buNone/>
              <a:tabLst/>
              <a:defRPr sz="1800"/>
            </a:pPr>
            <a:r>
              <a:rPr lang="ru-RU" sz="14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Будут уметь:</a:t>
            </a:r>
          </a:p>
          <a:p>
            <a:pPr marL="450359" marR="0" lvl="0" indent="0" algn="l" rtl="0" hangingPunct="1">
              <a:lnSpc>
                <a:spcPct val="107000"/>
              </a:lnSpc>
              <a:spcBef>
                <a:spcPts val="0"/>
              </a:spcBef>
              <a:spcAft>
                <a:spcPts val="1500"/>
              </a:spcAft>
              <a:buNone/>
              <a:tabLst/>
              <a:defRPr sz="1800"/>
            </a:pPr>
            <a:r>
              <a:rPr lang="ru-RU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1. Организовать рабочее место в соответствии с используемым материалом и поддерживать порядок во время работы;</a:t>
            </a:r>
          </a:p>
          <a:p>
            <a:pPr marL="450359" marR="0" lvl="0" indent="0" algn="l" rtl="0" hangingPunct="1">
              <a:lnSpc>
                <a:spcPct val="107000"/>
              </a:lnSpc>
              <a:spcBef>
                <a:spcPts val="0"/>
              </a:spcBef>
              <a:spcAft>
                <a:spcPts val="1500"/>
              </a:spcAft>
              <a:buNone/>
              <a:tabLst/>
              <a:defRPr sz="1800"/>
            </a:pPr>
            <a:r>
              <a:rPr lang="ru-RU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2. Соблюдать правила безопасной работы инструментами;</a:t>
            </a:r>
          </a:p>
          <a:p>
            <a:pPr marL="450359" marR="0" lvl="0" indent="0" algn="l" rtl="0" hangingPunct="1">
              <a:lnSpc>
                <a:spcPct val="107000"/>
              </a:lnSpc>
              <a:spcBef>
                <a:spcPts val="0"/>
              </a:spcBef>
              <a:spcAft>
                <a:spcPts val="1500"/>
              </a:spcAft>
              <a:buNone/>
              <a:tabLst/>
              <a:defRPr sz="1800"/>
            </a:pPr>
            <a:r>
              <a:rPr lang="ru-RU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3. Под руководством учителя проводить анализ изделия, планировать последовательность его изготовления и осуществлять контроль результата практической работы по образцу изделия, схеме, рисунку;</a:t>
            </a:r>
          </a:p>
          <a:p>
            <a:pPr marL="450359" marR="0" lvl="0" indent="0" algn="l" rtl="0" hangingPunct="1">
              <a:lnSpc>
                <a:spcPct val="107000"/>
              </a:lnSpc>
              <a:spcBef>
                <a:spcPts val="0"/>
              </a:spcBef>
              <a:spcAft>
                <a:spcPts val="1500"/>
              </a:spcAft>
              <a:buNone/>
              <a:tabLst/>
              <a:defRPr sz="1800"/>
            </a:pPr>
            <a:r>
              <a:rPr lang="ru-RU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4. Работать с техниками плетения на проволке (параллельное плетение, петельное плетение, плетение дугами);</a:t>
            </a:r>
          </a:p>
          <a:p>
            <a:pPr marL="450359" marR="0" lvl="0" indent="0" algn="l" rtl="0" hangingPunct="1">
              <a:lnSpc>
                <a:spcPct val="107000"/>
              </a:lnSpc>
              <a:spcBef>
                <a:spcPts val="0"/>
              </a:spcBef>
              <a:spcAft>
                <a:spcPts val="1500"/>
              </a:spcAft>
              <a:buNone/>
              <a:tabLst/>
              <a:defRPr sz="1800"/>
            </a:pPr>
            <a:r>
              <a:rPr lang="ru-RU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5. Работать с техниками плетения на нити (плетение в одну и две нити, гобеленовое плетение, мозаичное плетение, плетение сеткой,);</a:t>
            </a:r>
          </a:p>
          <a:p>
            <a:pPr marL="450359" marR="0" lvl="0" indent="0" algn="l" rtl="0" hangingPunct="1">
              <a:lnSpc>
                <a:spcPct val="107000"/>
              </a:lnSpc>
              <a:spcBef>
                <a:spcPts val="0"/>
              </a:spcBef>
              <a:spcAft>
                <a:spcPts val="1500"/>
              </a:spcAft>
              <a:buNone/>
              <a:tabLst/>
              <a:defRPr sz="1800"/>
            </a:pPr>
            <a:r>
              <a:rPr lang="ru-RU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6. Составлять схемы изделий;</a:t>
            </a:r>
          </a:p>
          <a:p>
            <a:pPr marL="450359" marR="0" lvl="0" indent="0" algn="l" rtl="0" hangingPunct="1">
              <a:lnSpc>
                <a:spcPct val="107000"/>
              </a:lnSpc>
              <a:spcBef>
                <a:spcPts val="0"/>
              </a:spcBef>
              <a:spcAft>
                <a:spcPts val="1500"/>
              </a:spcAft>
              <a:buNone/>
              <a:tabLst/>
              <a:defRPr sz="1800"/>
            </a:pPr>
            <a:r>
              <a:rPr lang="ru-RU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7. Подбирать цвета и материалы для создания украшений.</a:t>
            </a:r>
          </a:p>
          <a:p>
            <a:pPr marL="450359" marR="0" lvl="0" indent="0" algn="l" rtl="0" hangingPunct="1">
              <a:lnSpc>
                <a:spcPct val="107000"/>
              </a:lnSpc>
              <a:spcBef>
                <a:spcPts val="0"/>
              </a:spcBef>
              <a:spcAft>
                <a:spcPts val="1500"/>
              </a:spcAft>
              <a:buNone/>
              <a:tabLst/>
              <a:defRPr sz="1800"/>
            </a:pPr>
            <a:r>
              <a:rPr lang="ru-RU" sz="14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Будут способны:</a:t>
            </a:r>
          </a:p>
          <a:p>
            <a:pPr marL="450359" marR="0" lvl="0" indent="0" algn="l" rtl="0" hangingPunct="1">
              <a:lnSpc>
                <a:spcPct val="107000"/>
              </a:lnSpc>
              <a:spcBef>
                <a:spcPts val="0"/>
              </a:spcBef>
              <a:spcAft>
                <a:spcPts val="1500"/>
              </a:spcAft>
              <a:buNone/>
              <a:tabLst/>
              <a:defRPr sz="1800"/>
            </a:pPr>
            <a:r>
              <a:rPr lang="ru-RU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1. Работать не только по схемам из различных источников, но и создавать собственные поделки и украшения;</a:t>
            </a:r>
          </a:p>
          <a:p>
            <a:pPr marL="450359" marR="0" lvl="0" indent="0" algn="l" rtl="0" hangingPunct="1">
              <a:lnSpc>
                <a:spcPct val="107000"/>
              </a:lnSpc>
              <a:spcBef>
                <a:spcPts val="0"/>
              </a:spcBef>
              <a:spcAft>
                <a:spcPts val="1500"/>
              </a:spcAft>
              <a:buNone/>
              <a:tabLst/>
              <a:defRPr sz="1800"/>
            </a:pPr>
            <a:r>
              <a:rPr lang="ru-RU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2.  Оценивать себестоимость работы,  экономно расходовать материалы.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0"/>
          <p:cNvSpPr/>
          <p:nvPr/>
        </p:nvSpPr>
        <p:spPr>
          <a:xfrm>
            <a:off x="216000" y="1368000"/>
            <a:ext cx="5879520" cy="375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2600">
            <a:solidFill>
              <a:srgbClr val="ED7D31"/>
            </a:solidFill>
            <a:prstDash val="solid"/>
            <a:miter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450359" algn="just" rtl="0" hangingPunct="1">
              <a:lnSpc>
                <a:spcPct val="106000"/>
              </a:lnSpc>
              <a:spcBef>
                <a:spcPts val="0"/>
              </a:spcBef>
              <a:spcAft>
                <a:spcPts val="1500"/>
              </a:spcAft>
              <a:buNone/>
              <a:tabLst/>
              <a:defRPr sz="1800"/>
            </a:pPr>
            <a:r>
              <a:rPr lang="ru-RU" sz="18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Комплектование учебной группы</a:t>
            </a:r>
          </a:p>
          <a:p>
            <a:pPr marL="0" marR="0" lvl="0" indent="450359" algn="just" rtl="0" hangingPunct="1">
              <a:lnSpc>
                <a:spcPct val="106000"/>
              </a:lnSpc>
              <a:spcBef>
                <a:spcPts val="0"/>
              </a:spcBef>
              <a:spcAft>
                <a:spcPts val="1500"/>
              </a:spcAft>
              <a:buNone/>
              <a:tabLst/>
              <a:defRPr sz="1800"/>
            </a:pPr>
            <a:r>
              <a:rPr lang="ru-RU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Для успешной реализации программы формируют группу из  10-15 человек.</a:t>
            </a:r>
          </a:p>
          <a:p>
            <a:pPr marL="0" marR="0" lvl="0" indent="450359" algn="just" rtl="0" hangingPunct="1">
              <a:lnSpc>
                <a:spcPct val="106000"/>
              </a:lnSpc>
              <a:spcBef>
                <a:spcPts val="0"/>
              </a:spcBef>
              <a:spcAft>
                <a:spcPts val="1500"/>
              </a:spcAft>
              <a:buNone/>
              <a:tabLst/>
              <a:defRPr sz="1800"/>
            </a:pPr>
            <a:r>
              <a:rPr lang="ru-RU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Основные форма образовательной деятельности – индивидуальная и групповая.</a:t>
            </a:r>
          </a:p>
          <a:p>
            <a:pPr marL="0" marR="0" lvl="0" indent="450359" algn="just" rtl="0" hangingPunct="1">
              <a:lnSpc>
                <a:spcPct val="106000"/>
              </a:lnSpc>
              <a:spcBef>
                <a:spcPts val="0"/>
              </a:spcBef>
              <a:spcAft>
                <a:spcPts val="1500"/>
              </a:spcAft>
              <a:buNone/>
              <a:tabLst/>
              <a:defRPr sz="1800"/>
            </a:pPr>
            <a:r>
              <a:rPr lang="ru-RU" sz="18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Форма образовательной деятельности</a:t>
            </a:r>
          </a:p>
          <a:p>
            <a:pPr marL="0" marR="0" lvl="0" indent="450359" algn="just" rtl="0" hangingPunct="1">
              <a:lnSpc>
                <a:spcPct val="106000"/>
              </a:lnSpc>
              <a:spcBef>
                <a:spcPts val="0"/>
              </a:spcBef>
              <a:spcAft>
                <a:spcPts val="1500"/>
              </a:spcAft>
              <a:buNone/>
              <a:tabLst/>
              <a:defRPr sz="1800"/>
            </a:pPr>
            <a:r>
              <a:rPr lang="ru-RU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Адаптированные разделы программы, предназначенные для работы с обучающимися 7-13 лет, рассчитанных на 64 интегрированных занятия в год, по 2 занятия в неделю, длительностью 45 минут.</a:t>
            </a:r>
          </a:p>
        </p:txBody>
      </p:sp>
      <p:sp>
        <p:nvSpPr>
          <p:cNvPr id="3" name="TextBox 2"/>
          <p:cNvSpPr/>
          <p:nvPr/>
        </p:nvSpPr>
        <p:spPr>
          <a:xfrm>
            <a:off x="6263999" y="610920"/>
            <a:ext cx="5877360" cy="53326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2600">
            <a:solidFill>
              <a:srgbClr val="70AD47"/>
            </a:solidFill>
            <a:prstDash val="solid"/>
            <a:miter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799"/>
              </a:spcAft>
              <a:buNone/>
              <a:tabLst/>
              <a:defRPr sz="1800"/>
            </a:pPr>
            <a:r>
              <a:rPr lang="ru-RU" sz="18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Times New Roman" pitchFamily="1"/>
                <a:cs typeface="Times New Roman" pitchFamily="18"/>
              </a:rPr>
              <a:t>Материально-техническое обеспечение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799"/>
              </a:spcAft>
              <a:buNone/>
              <a:tabLst/>
              <a:defRPr sz="1800"/>
            </a:pPr>
            <a:r>
              <a:rPr lang="ru-RU" sz="18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Средства, необходимые для реализации программы:</a:t>
            </a:r>
          </a:p>
          <a:p>
            <a:pPr marL="457200" marR="0" lvl="0" indent="-22860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>
                <a:solidFill>
                  <a:srgbClr val="000000"/>
                </a:solidFill>
                <a:ea typeface="Times New Roman" pitchFamily="18"/>
                <a:cs typeface="Times New Roman" pitchFamily="18"/>
              </a:defRPr>
            </a:pPr>
            <a:r>
              <a:rPr lang="ru-RU" sz="1800" b="0" i="0" u="sng" strike="noStrike" kern="1200" spc="0">
                <a:ln>
                  <a:noFill/>
                </a:ln>
                <a:solidFill>
                  <a:srgbClr val="000000"/>
                </a:solidFill>
                <a:uFillTx/>
                <a:latin typeface="Times New Roman" pitchFamily="18"/>
                <a:ea typeface="Calibri" pitchFamily="17"/>
                <a:cs typeface="Times New Roman" pitchFamily="18"/>
              </a:rPr>
              <a:t>у учителя:</a:t>
            </a:r>
          </a:p>
          <a:p>
            <a:pPr marL="457200" marR="0" lvl="0" indent="-22860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>
                <a:solidFill>
                  <a:srgbClr val="000000"/>
                </a:solidFill>
                <a:ea typeface="Times New Roman" pitchFamily="18"/>
                <a:cs typeface="Times New Roman" pitchFamily="18"/>
              </a:defRPr>
            </a:pPr>
            <a:r>
              <a:rPr lang="ru-RU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7"/>
                <a:cs typeface="Times New Roman" pitchFamily="18"/>
              </a:rPr>
              <a:t>Тканевая салфетка, иглы для плетения, бисер разных</a:t>
            </a:r>
          </a:p>
          <a:p>
            <a:pPr marL="457200" marR="0" lvl="0" indent="-22860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>
                <a:solidFill>
                  <a:srgbClr val="000000"/>
                </a:solidFill>
                <a:ea typeface="Times New Roman" pitchFamily="18"/>
                <a:cs typeface="Times New Roman" pitchFamily="18"/>
              </a:defRPr>
            </a:pPr>
            <a:r>
              <a:rPr lang="ru-RU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7"/>
                <a:cs typeface="Times New Roman" pitchFamily="18"/>
              </a:rPr>
              <a:t>цветов и размеров, бусины, стеклярус, контейнер для</a:t>
            </a:r>
          </a:p>
          <a:p>
            <a:pPr marL="457200" marR="0" lvl="0" indent="-22860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>
                <a:solidFill>
                  <a:srgbClr val="000000"/>
                </a:solidFill>
                <a:ea typeface="Times New Roman" pitchFamily="18"/>
                <a:cs typeface="Times New Roman" pitchFamily="18"/>
              </a:defRPr>
            </a:pPr>
            <a:r>
              <a:rPr lang="ru-RU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7"/>
                <a:cs typeface="Times New Roman" pitchFamily="18"/>
              </a:rPr>
              <a:t>хранения бисера, ножницы, нитка, проволка,</a:t>
            </a:r>
          </a:p>
          <a:p>
            <a:pPr marL="457200" marR="0" lvl="0" indent="-22860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>
                <a:solidFill>
                  <a:srgbClr val="000000"/>
                </a:solidFill>
                <a:ea typeface="Times New Roman" pitchFamily="18"/>
                <a:cs typeface="Times New Roman" pitchFamily="18"/>
              </a:defRPr>
            </a:pPr>
            <a:r>
              <a:rPr lang="ru-RU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7"/>
                <a:cs typeface="Times New Roman" pitchFamily="18"/>
              </a:rPr>
              <a:t>мультимедийное оборудование (компьютер, проектор,</a:t>
            </a:r>
          </a:p>
          <a:p>
            <a:pPr marL="457200" marR="0" lvl="0" indent="-22860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>
                <a:solidFill>
                  <a:srgbClr val="000000"/>
                </a:solidFill>
                <a:ea typeface="Times New Roman" pitchFamily="18"/>
                <a:cs typeface="Times New Roman" pitchFamily="18"/>
              </a:defRPr>
            </a:pPr>
            <a:r>
              <a:rPr lang="ru-RU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7"/>
                <a:cs typeface="Times New Roman" pitchFamily="18"/>
              </a:rPr>
              <a:t>принтер), доска для зарисовок схем,  дидактический</a:t>
            </a:r>
          </a:p>
          <a:p>
            <a:pPr marL="457200" marR="0" lvl="0" indent="-22860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>
                <a:solidFill>
                  <a:srgbClr val="000000"/>
                </a:solidFill>
                <a:ea typeface="Times New Roman" pitchFamily="18"/>
                <a:cs typeface="Times New Roman" pitchFamily="18"/>
              </a:defRPr>
            </a:pPr>
            <a:r>
              <a:rPr lang="ru-RU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7"/>
                <a:cs typeface="Times New Roman" pitchFamily="18"/>
              </a:rPr>
              <a:t>материал: журналы, книги, схемы.</a:t>
            </a:r>
          </a:p>
          <a:p>
            <a:pPr marL="457200" marR="0" lvl="0" indent="-22860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>
                <a:solidFill>
                  <a:srgbClr val="000000"/>
                </a:solidFill>
                <a:ea typeface="Times New Roman" pitchFamily="18"/>
                <a:cs typeface="Times New Roman" pitchFamily="18"/>
              </a:defRPr>
            </a:pPr>
            <a:r>
              <a:rPr lang="ru-RU" sz="1800" b="0" i="0" u="sng" strike="noStrike" kern="1200" spc="0">
                <a:ln>
                  <a:noFill/>
                </a:ln>
                <a:solidFill>
                  <a:srgbClr val="000000"/>
                </a:solidFill>
                <a:uFillTx/>
                <a:latin typeface="Times New Roman" pitchFamily="18"/>
                <a:ea typeface="Calibri" pitchFamily="17"/>
                <a:cs typeface="Times New Roman" pitchFamily="18"/>
              </a:rPr>
              <a:t> у обучающихся:</a:t>
            </a:r>
          </a:p>
          <a:p>
            <a:pPr marL="457200" marR="0" lvl="0" indent="-22860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>
                <a:solidFill>
                  <a:srgbClr val="000000"/>
                </a:solidFill>
                <a:ea typeface="Times New Roman" pitchFamily="18"/>
                <a:cs typeface="Times New Roman" pitchFamily="18"/>
              </a:defRPr>
            </a:pPr>
            <a:r>
              <a:rPr lang="ru-RU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7"/>
                <a:cs typeface="Times New Roman" pitchFamily="18"/>
              </a:rPr>
              <a:t>Тканевая салфетка, иглы для плетения, бисер разных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799"/>
              </a:spcAft>
              <a:buNone/>
              <a:tabLst>
                <a:tab pos="914400" algn="l"/>
              </a:tabLst>
              <a:defRPr sz="1800"/>
            </a:pPr>
            <a:r>
              <a:rPr lang="ru-RU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цветов и размеров, бусины, стеклярус, контейнер для хранения бисера, ножницы, нитка, леска, проволка, понно, бумаг бархатная, простой карандаш, тетрадь в клетку, цветные карандаши, пластелин, нитки мулине.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799"/>
              </a:spcAft>
              <a:buNone/>
              <a:tabLst>
                <a:tab pos="914400" algn="l"/>
              </a:tabLst>
              <a:defRPr sz="1800"/>
            </a:pPr>
            <a:r>
              <a:rPr lang="ru-RU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Calibri" pitchFamily="1"/>
                <a:cs typeface="Times New Roman" pitchFamily="18"/>
              </a:rPr>
              <a:t>Необходимый набор материалов для детской работы закупают родители для личного использования каждым обучающимся.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бычный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бычный 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557</Words>
  <Application>Microsoft Office PowerPoint</Application>
  <PresentationFormat>Экран (4:3)</PresentationFormat>
  <Paragraphs>62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Обычный</vt:lpstr>
      <vt:lpstr>Обычный 1</vt:lpstr>
      <vt:lpstr>Презентация к образовательной программе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образовательной программе</dc:title>
  <dc:creator>User</dc:creator>
  <cp:lastModifiedBy>User</cp:lastModifiedBy>
  <cp:revision>2</cp:revision>
  <dcterms:modified xsi:type="dcterms:W3CDTF">2024-11-06T09:16:59Z</dcterms:modified>
</cp:coreProperties>
</file>