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D4CDFFB-8B85-41C3-B620-3A9E54427295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51891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C8814CE-CDC9-4ABA-AD93-DF570205075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42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2B09B8-3F48-482B-8144-86B880A77B8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0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48B11B-0615-4CFE-8C23-C96BDD36D36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0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3200" cy="5008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8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01D16A-D8FE-4C27-806A-82F3AB3FBB0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18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E056A1-C720-41CC-8875-DD656F3F5A5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78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2D46F2-E3F0-4A0F-946A-F722B69B212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1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57CE4D-3804-44AA-8144-D84A6C4A959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3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16EB1F-4004-4251-BF8C-A4634250289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63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D3E49C-8D97-4184-BBEA-C9BA7BBC47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6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FB2942-E69D-488E-87F2-97E22951DA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4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B10563-89DA-47BF-AAC9-1B3AA179895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3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AD25D0-ED19-46EE-A040-E8F04FDDD56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37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69B4EE-56B5-48A7-9B41-FA338F68FE6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1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81725B-7D01-45CB-BC89-EA8742E39B2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9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EEAEE9-222B-4815-A573-6AF4AC93B4C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77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3200" cy="5857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7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545546B-CC57-460C-A33D-2D4626FB39E8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9A20AF-1239-4D53-970A-8014EAEB594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44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57E58A-4CB3-4B7F-9D7F-49079519EC0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D4831F-009E-49CA-9B50-96B955AEE2E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6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3D0010-B59D-488F-8B4E-B7B6A05C03E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0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4E7BDD-610A-4D14-84D5-2CCE71339E4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7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702608-EBDB-48DB-AD37-6A671E0ABB1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40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79E913-CD34-4C35-955B-23283BF0124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84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E814C5F-EFBA-4795-8735-96E30CB6801F}" type="datetime1">
              <a:rPr lang="ru-RU" smtClean="0"/>
              <a:pPr lvl="0"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64549D-2027-411C-A20E-E72BC644D2D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0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E814C5F-EFBA-4795-8735-96E30CB6801F}" type="datetime1">
              <a:rPr lang="ru-RU"/>
              <a:pPr lvl="0"/>
              <a:t>2024/11/6</a:t>
            </a:fld>
            <a:endParaRPr lang="ru-RU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F94CC63-2AD8-4F49-B19E-651A9C0C679E}" type="slidenum">
              <a:t>‹#›</a:t>
            </a:fld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6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545546B-CC57-460C-A33D-2D4626FB39E8}" type="datetime1">
              <a:rPr lang="ru-RU"/>
              <a:pPr lvl="0"/>
              <a:t>2024/11/6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688321A-B596-4A39-B785-E74B0F435CAF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1">
        <a:lnSpc>
          <a:spcPct val="90000"/>
        </a:lnSpc>
        <a:tabLst/>
        <a:defRPr lang="ru-RU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ru-RU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828800" y="1122480"/>
            <a:ext cx="8838720" cy="228636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4400"/>
              <a:t>Презентация к образовательной программе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1656360" y="3096000"/>
            <a:ext cx="9143640" cy="165528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spcAft>
                <a:spcPts val="0"/>
              </a:spcAft>
              <a:buNone/>
            </a:pPr>
            <a:r>
              <a:rPr lang="ru-RU" sz="5400" b="1">
                <a:latin typeface="Arial" pitchFamily="18"/>
              </a:rPr>
              <a:t>«Бисероплетение»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/>
          <p:nvPr/>
        </p:nvSpPr>
        <p:spPr>
          <a:xfrm>
            <a:off x="300240" y="548280"/>
            <a:ext cx="4936680" cy="6043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4472C4"/>
            </a:solidFill>
            <a:prstDash val="solid"/>
            <a:miter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6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программа дополнительного платного образования «Бисероплетение»</a:t>
            </a:r>
          </a:p>
          <a:p>
            <a:pPr marL="0" marR="0" lvl="0" indent="0" algn="ctr" rtl="0" hangingPunct="1">
              <a:lnSpc>
                <a:spcPct val="106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для обучающихся в возрасте от 7 до 13 лет</a:t>
            </a:r>
          </a:p>
          <a:p>
            <a:pPr marL="0" marR="0" lvl="0" indent="0" algn="ct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 </a:t>
            </a:r>
          </a:p>
          <a:p>
            <a:pPr marL="0" marR="0" lvl="0" indent="0" algn="ct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 </a:t>
            </a: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1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Срок реализации: сентябрь 2024 г. - май 2025 г.</a:t>
            </a: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ru-RU" sz="16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Calibri" pitchFamily="1"/>
              <a:cs typeface="Times New Roman" pitchFamily="18"/>
            </a:endParaRP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Программа реализуется педагогом дополнительного образования</a:t>
            </a: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ГБОУ СОШ № 635 Приморского района:</a:t>
            </a: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Красновой Ксенией Александровной</a:t>
            </a: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ru-RU" sz="16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Calibri" pitchFamily="1"/>
              <a:cs typeface="Times New Roman" pitchFamily="18"/>
            </a:endParaRP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ru-RU" sz="16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Calibri" pitchFamily="1"/>
              <a:cs typeface="Times New Roman" pitchFamily="18"/>
            </a:endParaRPr>
          </a:p>
          <a:p>
            <a:pPr marL="0" marR="0" lvl="0" indent="0" algn="ct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Санкт-Петербург</a:t>
            </a:r>
          </a:p>
          <a:p>
            <a:pPr marL="0" marR="0" lvl="0" indent="0" algn="ct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2024 г.</a:t>
            </a:r>
          </a:p>
          <a:p>
            <a:pPr marL="0" marR="0" lvl="0" indent="0" algn="r" rtl="0" hangingPunct="1">
              <a:lnSpc>
                <a:spcPct val="107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ru-RU" sz="16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Calibri" pitchFamily="1"/>
              <a:cs typeface="Times New Roman" pitchFamily="18"/>
            </a:endParaRPr>
          </a:p>
          <a:p>
            <a:pPr marL="0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49639" algn="l"/>
                <a:tab pos="899279" algn="l"/>
                <a:tab pos="1348920" algn="l"/>
                <a:tab pos="1798200" algn="l"/>
                <a:tab pos="2247840" algn="l"/>
                <a:tab pos="2697480" algn="l"/>
                <a:tab pos="3147119" algn="l"/>
                <a:tab pos="3596760" algn="l"/>
                <a:tab pos="4046399" algn="l"/>
                <a:tab pos="4495680" algn="l"/>
                <a:tab pos="4945319" algn="l"/>
                <a:tab pos="5394960" algn="l"/>
                <a:tab pos="5844600" algn="l"/>
                <a:tab pos="6294239" algn="l"/>
              </a:tabLst>
              <a:defRPr sz="1800"/>
            </a:pPr>
            <a:r>
              <a:rPr lang="ru-RU" sz="11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/>
            </a:r>
            <a:br>
              <a:rPr lang="ru-RU" sz="11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</a:br>
            <a:endParaRPr lang="ru-RU" sz="11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Calibri" pitchFamily="1"/>
              <a:cs typeface="Times New Roman" pitchFamily="18"/>
            </a:endParaRPr>
          </a:p>
        </p:txBody>
      </p:sp>
      <p:sp>
        <p:nvSpPr>
          <p:cNvPr id="3" name="TextBox 6"/>
          <p:cNvSpPr/>
          <p:nvPr/>
        </p:nvSpPr>
        <p:spPr>
          <a:xfrm>
            <a:off x="5333040" y="1020239"/>
            <a:ext cx="6762959" cy="4420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ED7D31"/>
            </a:solidFill>
            <a:prstDash val="solid"/>
            <a:miter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Цель программы</a:t>
            </a: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 – создание условий для творческого и нравственного развития детей, ориентирование детей в предметно – практической деятельности, через освоение ими техник художественных ремёсел и включение их в сферу декоративно-прикладного искусства.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Задачи программы: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1. Формирование знаний по основам композиции, цветоведения и освоения техники бисероплетения;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2. Обучение видам и техникам плетения бисером;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3. Привитие интереса к работе с бисером и желание совершенствоваться в данном направлении декоративно – прикладного творчества;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4. Привитие интереса к культуре своей Родины, к истокам народного творчества;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5. Воспитание эстетического отношения к действительности, трудолюбия, аккуратности, усидчивости и терпения при работе с мелкими деталями, экономичного отношения к используемым материалам;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6. Воспитание самостоятельности, умения довести начатое дело до конца,взаимопомощи при выполнении работ;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7. Раскрытие творческих способностей детей;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8. Развитие образного мышления, моторных навыков, внимания, фантазии;</a:t>
            </a:r>
          </a:p>
          <a:p>
            <a:pPr marL="0" marR="0" lvl="0" indent="0" algn="just" rtl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9. Формирование эстетического художественного вкуса.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/>
          <p:nvPr/>
        </p:nvSpPr>
        <p:spPr>
          <a:xfrm>
            <a:off x="0" y="0"/>
            <a:ext cx="12192119" cy="698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4472C4"/>
            </a:solidFill>
            <a:prstDash val="solid"/>
            <a:miter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450359" marR="0" lvl="0" indent="0" algn="ctr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800" b="0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Times New Roman" pitchFamily="18"/>
                <a:ea typeface="Times New Roman" pitchFamily="2"/>
                <a:cs typeface="Times New Roman" pitchFamily="18"/>
              </a:rPr>
              <a:t>Результаты освоения программы.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 Должны знать: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1</a:t>
            </a:r>
            <a:r>
              <a:rPr lang="ru-RU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. </a:t>
            </a: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название и назначение материалов (бисер, стеклярус, бусины нитки, проволока);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2. название и назначение ручных инструментов и приспособлений (иглы, ножницы);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3. правила безопасности труда при работе указанными инструментами.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Будут уметь: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1. Организовать рабочее место в соответствии с используемым материалом и поддерживать порядок во время работы;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2. Соблюдать правила безопасной работы инструментами;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3. Под руководством учителя проводить анализ изделия, планировать последовательность его изготовления и осуществлять контроль результата практической работы по образцу изделия, схеме, рисунку;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4. Работать с техниками плетения на проволке (параллельное плетение, петельное плетение, плетение дугами);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5. Работать с техниками плетения на нити (плетение в одну и две нити, гобеленовое плетение, мозаичное плетение, плетение сеткой,);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6. Составлять схемы изделий;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7. Подбирать цвета и материалы для создания украшений.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Будут способны: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1. Работать не только по схемам из различных источников, но и создавать собственные поделки и украшения;</a:t>
            </a:r>
          </a:p>
          <a:p>
            <a:pPr marL="450359" marR="0" lvl="0" indent="0" algn="l" rtl="0" hangingPunct="1">
              <a:lnSpc>
                <a:spcPct val="107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2.  Оценивать себестоимость работы,  экономно расходовать материалы.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/>
          <p:nvPr/>
        </p:nvSpPr>
        <p:spPr>
          <a:xfrm>
            <a:off x="216000" y="1368000"/>
            <a:ext cx="5879520" cy="375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ED7D31"/>
            </a:solidFill>
            <a:prstDash val="solid"/>
            <a:miter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450359" algn="just" rtl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Комплектование учебной группы</a:t>
            </a:r>
          </a:p>
          <a:p>
            <a:pPr marL="0" marR="0" lvl="0" indent="450359" algn="just" rtl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Для успешной реализации программы формируют группу из  10-15 человек.</a:t>
            </a:r>
          </a:p>
          <a:p>
            <a:pPr marL="0" marR="0" lvl="0" indent="450359" algn="just" rtl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Основные форма образовательной деятельности – индивидуальная и групповая.</a:t>
            </a:r>
          </a:p>
          <a:p>
            <a:pPr marL="0" marR="0" lvl="0" indent="450359" algn="just" rtl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Форма образовательной деятельности</a:t>
            </a:r>
          </a:p>
          <a:p>
            <a:pPr marL="0" marR="0" lvl="0" indent="450359" algn="just" rtl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None/>
              <a:tabLst/>
              <a:defRPr sz="1800"/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Адаптированные разделы программы, предназначенные для работы с обучающимися 7-13 лет, рассчитанных на 64 интегрированных занятия в год, по 2 занятия в неделю, длительностью 45 минут.</a:t>
            </a:r>
          </a:p>
        </p:txBody>
      </p:sp>
      <p:sp>
        <p:nvSpPr>
          <p:cNvPr id="3" name="TextBox 2"/>
          <p:cNvSpPr/>
          <p:nvPr/>
        </p:nvSpPr>
        <p:spPr>
          <a:xfrm>
            <a:off x="6263999" y="610920"/>
            <a:ext cx="5877360" cy="5332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70AD47"/>
            </a:solidFill>
            <a:prstDash val="solid"/>
            <a:miter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1"/>
                <a:cs typeface="Times New Roman" pitchFamily="18"/>
              </a:rPr>
              <a:t>Материально-техническое обеспечение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r>
              <a:rPr lang="ru-RU" sz="18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Средства, необходимые для реализации программы: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Times New Roman" pitchFamily="18"/>
                <a:ea typeface="Calibri" pitchFamily="17"/>
                <a:cs typeface="Times New Roman" pitchFamily="18"/>
              </a:rPr>
              <a:t>у учителя: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7"/>
                <a:cs typeface="Times New Roman" pitchFamily="18"/>
              </a:rPr>
              <a:t>Тканевая салфетка, иглы для плетения, бисер разных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7"/>
                <a:cs typeface="Times New Roman" pitchFamily="18"/>
              </a:rPr>
              <a:t>цветов и размеров, бусины, стеклярус, контейнер для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7"/>
                <a:cs typeface="Times New Roman" pitchFamily="18"/>
              </a:rPr>
              <a:t>хранения бисера, ножницы, нитка, проволка,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7"/>
                <a:cs typeface="Times New Roman" pitchFamily="18"/>
              </a:rPr>
              <a:t>мультимедийное оборудование (компьютер, проектор,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7"/>
                <a:cs typeface="Times New Roman" pitchFamily="18"/>
              </a:rPr>
              <a:t>принтер), доска для зарисовок схем,  дидактический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7"/>
                <a:cs typeface="Times New Roman" pitchFamily="18"/>
              </a:rPr>
              <a:t>материал: журналы, книги, схемы.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Times New Roman" pitchFamily="18"/>
                <a:ea typeface="Calibri" pitchFamily="17"/>
                <a:cs typeface="Times New Roman" pitchFamily="18"/>
              </a:rPr>
              <a:t> у обучающихся:</a:t>
            </a:r>
          </a:p>
          <a:p>
            <a:pPr marL="457200" marR="0" lvl="0" indent="-2286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>
                <a:solidFill>
                  <a:srgbClr val="000000"/>
                </a:solidFill>
                <a:ea typeface="Times New Roman" pitchFamily="18"/>
                <a:cs typeface="Times New Roman" pitchFamily="18"/>
              </a:defRPr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7"/>
                <a:cs typeface="Times New Roman" pitchFamily="18"/>
              </a:rPr>
              <a:t>Тканевая салфетка, иглы для плетения, бисер разных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>
                <a:tab pos="914400" algn="l"/>
              </a:tabLst>
              <a:defRPr sz="1800"/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цветов и размеров, бусины, стеклярус, контейнер для хранения бисера, ножницы, нитка, леска, проволка, понно, бумаг бархатная, простой карандаш, тетрадь в клетку, цветные карандаши, пластелин, нитки мулине.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>
                <a:tab pos="914400" algn="l"/>
              </a:tabLst>
              <a:defRPr sz="1800"/>
            </a:pPr>
            <a:r>
              <a:rPr lang="ru-RU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Calibri" pitchFamily="1"/>
                <a:cs typeface="Times New Roman" pitchFamily="18"/>
              </a:rPr>
              <a:t>Необходимый набор материалов для детской работы закупают родители для личного использования каждым обучающимся.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557</Words>
  <Application>Microsoft Office PowerPoint</Application>
  <PresentationFormat>Экран (4:3)</PresentationFormat>
  <Paragraphs>62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Обычный</vt:lpstr>
      <vt:lpstr>Обычный 1</vt:lpstr>
      <vt:lpstr>Презентация к образовательной программе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образовательной программе</dc:title>
  <dc:creator>User</dc:creator>
  <cp:lastModifiedBy>User</cp:lastModifiedBy>
  <cp:revision>2</cp:revision>
  <dcterms:modified xsi:type="dcterms:W3CDTF">2024-11-06T09:16:59Z</dcterms:modified>
</cp:coreProperties>
</file>