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75" r:id="rId5"/>
    <p:sldId id="269" r:id="rId6"/>
    <p:sldId id="271" r:id="rId7"/>
    <p:sldId id="272" r:id="rId8"/>
    <p:sldId id="261" r:id="rId9"/>
    <p:sldId id="262" r:id="rId10"/>
    <p:sldId id="263" r:id="rId11"/>
    <p:sldId id="265" r:id="rId12"/>
    <p:sldId id="264" r:id="rId13"/>
    <p:sldId id="266" r:id="rId14"/>
    <p:sldId id="268" r:id="rId15"/>
    <p:sldId id="274" r:id="rId16"/>
    <p:sldId id="273" r:id="rId17"/>
    <p:sldId id="267" r:id="rId18"/>
    <p:sldId id="276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04C65-30DE-40FF-983A-C10184B6DCDB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464E0-D4F4-4D36-B3AA-22E08A481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83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464E0-D4F4-4D36-B3AA-22E08A481BC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45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464E0-D4F4-4D36-B3AA-22E08A481BC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1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C2EB7E-F440-1A33-99A2-8201A0E7A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CA37CDC-9373-B2AD-D62B-6DBC635BA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EBFEE5-6214-E640-39FE-05D170538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F535D6-A5B9-0BF5-6DEF-E70D3DB3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5670D0-F414-B1DD-D060-BDCDD6F1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0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B4E58E-D9A8-5E3C-9A2C-74896BC8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BD915B5-3BC3-D3FE-04DB-32C7AA504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D6F97B-8AA1-1F86-B165-FE54E2ED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19EA97-D8E4-68E4-0C45-5551CE4AA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158069-D8AE-CB04-3397-C45A56059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2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ED85301-B627-71A2-C2BB-0ECAC252D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A1E96CC-DB23-27AF-A1C8-D8A0CD403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04CF4B-3526-D27D-F16E-688C7EEE2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A43646-6559-A7B7-A57B-B58E5A3F0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92C15C-D16F-C0CE-F80A-889E49481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04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96ED28-96AB-C6D3-5CBE-226FE0E16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0519B6-39B1-0A16-817B-3C5C68D50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1D3812-1687-30EE-5737-4A9AC1B0E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79A7A0-64BB-97BA-F074-55AAE7F1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675D09-EA9F-E416-7437-17866665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67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FB7B1D-55D2-B066-E73D-611E1E43B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63BA1C3-F19B-A36C-2596-7119F4B0A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01407B-8377-EE14-9A13-DE5F4469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DC228E-92A3-1CF0-BE45-5BA9FB967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D012C7-7ACF-4F33-ECC5-602D2322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1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6FF613-C969-240D-EA38-A78B22D8D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8A3E4E-B7ED-36F1-2355-BB3CA7802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E33BDCE-F9DE-767B-ACDF-3D1B84E27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C072881-6EDD-B307-F955-5DD796985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D8D018F-DE93-B395-2071-FC4D3AC0A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2E06C35-A306-CF29-19C6-A78E91D9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71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E9887B-C6E8-9209-61B3-8C899982F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C116235-52AF-565B-CB4F-F693E9622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6534E41-3208-B727-6BF1-0104D526E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49C55A7-D3E8-1DD3-C23F-5267A17587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F75F9A2-D29D-B462-6C1A-0B3908C6D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69BFBF7-09AA-802F-2AF6-6E62B82C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F81EF33-FCFD-5560-3260-782FF489D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E165615-BF14-4168-C55F-E57AF40DA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23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8716B0-2FA4-48AB-1244-411AE73C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06DF4A0-12DE-4EAC-2AFA-78C13B22E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BB9353B-9B18-BD3A-B93D-561E2CE5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BCA9CBB-08E8-FEA5-7F21-EACFFE7E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2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47098ED-33D3-13D9-E7C8-A59828CA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6E9856E-ECFC-6ADC-DCA5-148F7EEE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C520DA5-0C49-F865-1172-433D6A3C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60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899ABE-C3F7-4C0A-7854-30DAFC462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286C8E-C8DB-71C3-42D0-181ECE86D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FEB676D-5ABE-8022-B3CE-AA69677C7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F37E81D-1080-9076-46F1-6112F0A64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C62A524-53F1-AB2D-1A78-612EFECE0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0E3A1F0-785D-E5BE-65F2-41B28B92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23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677B55-7F75-5BAE-D574-93613E804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5DDBD40-4195-0F7F-6A49-C8FC86F4C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88F5419-4B3F-E9A7-94A2-902FFDB94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53F7F42-5400-086F-45BA-1A46873FC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5C1CBBB-BDC4-1EF8-7B43-7C8DBA0F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BE989F-0CCB-F59E-A3AE-CE520355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23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DBEC3B-D22A-F704-0C73-80CA3D246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7008AD-0101-AF30-FB39-A6BFD3292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85D4A7E-C2DB-FB4B-8F28-B71CC2154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A865-7C73-4CA0-85A5-CEBB4011BD5A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47E03F-4715-6626-2ABA-FC338CD50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27C83F-13AA-A3A7-FB12-4331CA12C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5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onstruktortestov.ru/test-50487" TargetMode="External"/><Relationship Id="rId2" Type="http://schemas.openxmlformats.org/officeDocument/2006/relationships/hyperlink" Target="https://konstruktortestov.ru/test-3969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tkcyIQ4nLo&amp;ab_channel=%D0%94%D0%A8%D0%987%D0%B3.%D0%A3%D0%BB%D1%8C%D1%8F%D0%BD%D0%BE%D0%B2%D1%81%D0%B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591DE20-3479-1558-2E76-4267F48684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6175"/>
          <a:stretch/>
        </p:blipFill>
        <p:spPr bwMode="auto">
          <a:xfrm>
            <a:off x="1404836" y="419101"/>
            <a:ext cx="439271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D44DCF-4EBD-41C9-F7BF-61EECFEF1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0"/>
          <a:stretch/>
        </p:blipFill>
        <p:spPr bwMode="auto">
          <a:xfrm>
            <a:off x="6737350" y="419101"/>
            <a:ext cx="439271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35B1F7-9114-BEC1-774D-1DF3FF3AA937}"/>
              </a:ext>
            </a:extLst>
          </p:cNvPr>
          <p:cNvSpPr txBox="1"/>
          <p:nvPr/>
        </p:nvSpPr>
        <p:spPr>
          <a:xfrm>
            <a:off x="1604861" y="6063215"/>
            <a:ext cx="3992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«</a:t>
            </a:r>
            <a:r>
              <a:rPr lang="ru-RU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Снегурочка», </a:t>
            </a:r>
          </a:p>
          <a:p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В.М. </a:t>
            </a:r>
            <a:r>
              <a:rPr lang="ru-RU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Васнецов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F4C6EC-A2F7-DB18-0D91-4FD43B1E2986}"/>
              </a:ext>
            </a:extLst>
          </p:cNvPr>
          <p:cNvSpPr txBox="1"/>
          <p:nvPr/>
        </p:nvSpPr>
        <p:spPr>
          <a:xfrm>
            <a:off x="7284936" y="6063215"/>
            <a:ext cx="41133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А. Н.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Островский</a:t>
            </a: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 </a:t>
            </a:r>
          </a:p>
          <a:p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(1823-1886)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7937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A050327-F214-117F-1BD4-EAC3A548D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" r="1897"/>
          <a:stretch/>
        </p:blipFill>
        <p:spPr>
          <a:xfrm>
            <a:off x="825500" y="847725"/>
            <a:ext cx="3925888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16C30A-B2F3-3FAB-FBC7-779152DDE6B0}"/>
              </a:ext>
            </a:extLst>
          </p:cNvPr>
          <p:cNvSpPr txBox="1"/>
          <p:nvPr/>
        </p:nvSpPr>
        <p:spPr>
          <a:xfrm>
            <a:off x="1015738" y="5320888"/>
            <a:ext cx="3355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И.А. Гончаров (1812-1891)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7AA9C6-60C2-3366-9368-523E1A489FCE}"/>
              </a:ext>
            </a:extLst>
          </p:cNvPr>
          <p:cNvSpPr txBox="1"/>
          <p:nvPr/>
        </p:nvSpPr>
        <p:spPr>
          <a:xfrm>
            <a:off x="5130800" y="1887160"/>
            <a:ext cx="6705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«Литературе Вы принесли в дар целую библиотеку художественных произведений, для сцены создали свой особый мир. </a:t>
            </a:r>
          </a:p>
          <a:p>
            <a:pPr algn="ctr"/>
            <a:r>
              <a:rPr lang="ru-RU" sz="28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Вы один достроили здание, в основание которого положили краеугольные камни Фонвизин, Грибоедов, Гоголь»</a:t>
            </a:r>
            <a:endParaRPr lang="ru-RU" sz="2800" b="1" i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75500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А какие пьесы Александра Николаевича Островского знаете вы?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00583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B5A145-0736-66B5-C36B-18E8E9EDF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150" y="493713"/>
            <a:ext cx="10515600" cy="470693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Свои</a:t>
            </a:r>
            <a:r>
              <a:rPr lang="ru-RU" i="1" spc="315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люди – сочтёмся»</a:t>
            </a:r>
          </a:p>
          <a:p>
            <a:r>
              <a:rPr lang="ru-RU" i="1" spc="320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Гроза»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«Доходное</a:t>
            </a:r>
            <a:r>
              <a:rPr lang="ru-RU" i="1" spc="315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место»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«Бесприданница»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«Лес»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«На</a:t>
            </a:r>
            <a:r>
              <a:rPr lang="ru-RU" i="1" spc="5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всякого мудреца довольно простоты»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«Волки и овцы»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«Таланты и поклонники»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«Без</a:t>
            </a:r>
            <a:r>
              <a:rPr lang="ru-RU" i="1" spc="-20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вины</a:t>
            </a:r>
            <a:r>
              <a:rPr lang="ru-RU" i="1" spc="-20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виноватые»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C607B5-2351-661F-00D6-C7379603D414}"/>
              </a:ext>
            </a:extLst>
          </p:cNvPr>
          <p:cNvSpPr txBox="1"/>
          <p:nvPr/>
        </p:nvSpPr>
        <p:spPr>
          <a:xfrm>
            <a:off x="406400" y="5517634"/>
            <a:ext cx="11703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А какая из этих пьес входит в школьную программу?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62184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D9092F95-5088-9E38-AEEB-47D3779139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0"/>
          <a:stretch/>
        </p:blipFill>
        <p:spPr bwMode="auto">
          <a:xfrm>
            <a:off x="787401" y="770175"/>
            <a:ext cx="3657600" cy="5127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C82958-1E58-BDAF-31B7-FB6C1382E2E2}"/>
              </a:ext>
            </a:extLst>
          </p:cNvPr>
          <p:cNvSpPr txBox="1"/>
          <p:nvPr/>
        </p:nvSpPr>
        <p:spPr>
          <a:xfrm>
            <a:off x="5118100" y="1871008"/>
            <a:ext cx="6750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Пьеса</a:t>
            </a:r>
            <a:r>
              <a:rPr lang="ru-RU" sz="2250" i="1" dirty="0">
                <a:latin typeface="Cormorant Garamond SemiBold" pitchFamily="2" charset="-52"/>
                <a:ea typeface="Cormorant Garamond SemiBold" pitchFamily="2" charset="-52"/>
              </a:rPr>
              <a:t> «Гроза»</a:t>
            </a: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, 1859 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1FE45B6-C003-2F00-276A-77CD3D9C5412}"/>
              </a:ext>
            </a:extLst>
          </p:cNvPr>
          <p:cNvSpPr txBox="1"/>
          <p:nvPr/>
        </p:nvSpPr>
        <p:spPr>
          <a:xfrm>
            <a:off x="5118100" y="2415569"/>
            <a:ext cx="5969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В 1863 году за эту пьесу Островский был награжден премией и избран член-корреспондентом Петербургской академии наук</a:t>
            </a:r>
          </a:p>
        </p:txBody>
      </p:sp>
    </p:spTree>
    <p:extLst>
      <p:ext uri="{BB962C8B-B14F-4D97-AF65-F5344CB8AC3E}">
        <p14:creationId xmlns:p14="http://schemas.microsoft.com/office/powerpoint/2010/main" val="2640081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F72E2472-12D1-3D92-5E86-98C1B85B3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15" y="638720"/>
            <a:ext cx="4025785" cy="542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E22DB2-0C1F-A796-AED2-F64D4935C84A}"/>
              </a:ext>
            </a:extLst>
          </p:cNvPr>
          <p:cNvSpPr txBox="1"/>
          <p:nvPr/>
        </p:nvSpPr>
        <p:spPr>
          <a:xfrm>
            <a:off x="558800" y="2629525"/>
            <a:ext cx="63817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«Жизнь моя принадлежит театру…»</a:t>
            </a:r>
          </a:p>
          <a:p>
            <a:pPr algn="ctr"/>
            <a:endParaRPr lang="ru-RU" sz="3200" b="1" i="1" dirty="0">
              <a:solidFill>
                <a:srgbClr val="000000"/>
              </a:solidFill>
              <a:effectLst/>
              <a:latin typeface="Cormorant Garamond SemiBold" pitchFamily="2" charset="-52"/>
              <a:ea typeface="Cormorant Garamond SemiBold" pitchFamily="2" charset="-52"/>
            </a:endParaRPr>
          </a:p>
          <a:p>
            <a:pPr algn="r"/>
            <a:r>
              <a:rPr lang="ru-RU" sz="2400" b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А.Н. Островский</a:t>
            </a:r>
            <a:endParaRPr lang="ru-RU" sz="1600" b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82745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Как вы думаете, популярны ли пьесы Островского в наше время?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52636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Вы знаете афоризмы из пьес драматурга?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59614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2841ED20-9D7B-ABA8-EA28-A833FB47F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919" y="1073238"/>
            <a:ext cx="10515600" cy="457962"/>
          </a:xfrm>
        </p:spPr>
        <p:txBody>
          <a:bodyPr>
            <a:noAutofit/>
          </a:bodyPr>
          <a:lstStyle/>
          <a:p>
            <a:pPr marL="355600" indent="-355600" algn="just"/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Чужая душа ... потемки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F2C809-91E8-8745-B72E-113D683CC458}"/>
              </a:ext>
            </a:extLst>
          </p:cNvPr>
          <p:cNvSpPr txBox="1"/>
          <p:nvPr/>
        </p:nvSpPr>
        <p:spPr>
          <a:xfrm>
            <a:off x="896919" y="1677812"/>
            <a:ext cx="829470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Песня – душа народа. Загубишь песню – ... убьёшь душу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DB1081-39EB-8C33-A8A6-2F6D24FB601C}"/>
              </a:ext>
            </a:extLst>
          </p:cNvPr>
          <p:cNvSpPr txBox="1"/>
          <p:nvPr/>
        </p:nvSpPr>
        <p:spPr>
          <a:xfrm>
            <a:off x="896919" y="2294156"/>
            <a:ext cx="1034307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Публика ходит в театр смотреть хорошее исполнение хороших пьес, а не самую пьесу: пьесу можно и ... прочесть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9CFFD41-7969-1229-2585-8CFDAA2A4F12}"/>
              </a:ext>
            </a:extLst>
          </p:cNvPr>
          <p:cNvSpPr txBox="1"/>
          <p:nvPr/>
        </p:nvSpPr>
        <p:spPr>
          <a:xfrm>
            <a:off x="896919" y="3194448"/>
            <a:ext cx="9844314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Коли ты честный, не водись с … бесчестным</a:t>
            </a:r>
            <a:endParaRPr lang="ru-RU" sz="2250" i="1" dirty="0">
              <a:solidFill>
                <a:srgbClr val="000000"/>
              </a:solidFill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6493625-CD8B-108E-0645-F959EDE851D3}"/>
              </a:ext>
            </a:extLst>
          </p:cNvPr>
          <p:cNvSpPr txBox="1"/>
          <p:nvPr/>
        </p:nvSpPr>
        <p:spPr>
          <a:xfrm>
            <a:off x="896919" y="3759987"/>
            <a:ext cx="609501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На всякого мудреца довольно ... простоты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BF46B3E-7993-4824-A1A3-363143D4560E}"/>
              </a:ext>
            </a:extLst>
          </p:cNvPr>
          <p:cNvSpPr txBox="1"/>
          <p:nvPr/>
        </p:nvSpPr>
        <p:spPr>
          <a:xfrm>
            <a:off x="896919" y="4303025"/>
            <a:ext cx="609501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Не всё коту … масленица</a:t>
            </a:r>
            <a:endParaRPr lang="ru-RU" sz="2250" i="1" dirty="0">
              <a:solidFill>
                <a:srgbClr val="000000"/>
              </a:solidFill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E6C545B-749E-420A-B3B6-D0859F434495}"/>
              </a:ext>
            </a:extLst>
          </p:cNvPr>
          <p:cNvSpPr txBox="1"/>
          <p:nvPr/>
        </p:nvSpPr>
        <p:spPr>
          <a:xfrm>
            <a:off x="896919" y="4846063"/>
            <a:ext cx="1018065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Отчего люди не летают? </a:t>
            </a: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Отчего люди не летают так, как … птицы</a:t>
            </a:r>
            <a:endParaRPr lang="ru-RU" sz="2250" i="1" dirty="0">
              <a:solidFill>
                <a:srgbClr val="000000"/>
              </a:solidFill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FB63DCE-3A24-48F1-8496-02A36D9A90B0}"/>
              </a:ext>
            </a:extLst>
          </p:cNvPr>
          <p:cNvSpPr txBox="1"/>
          <p:nvPr/>
        </p:nvSpPr>
        <p:spPr>
          <a:xfrm>
            <a:off x="896919" y="5411602"/>
            <a:ext cx="1018065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Бедность … не порок</a:t>
            </a:r>
          </a:p>
        </p:txBody>
      </p:sp>
    </p:spTree>
    <p:extLst>
      <p:ext uri="{BB962C8B-B14F-4D97-AF65-F5344CB8AC3E}">
        <p14:creationId xmlns:p14="http://schemas.microsoft.com/office/powerpoint/2010/main" val="2608279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763D1939-4A4E-E7EA-0AA5-52B3B15C1C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r="4271"/>
          <a:stretch/>
        </p:blipFill>
        <p:spPr bwMode="auto">
          <a:xfrm>
            <a:off x="7712127" y="850136"/>
            <a:ext cx="3645302" cy="45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036061-A55D-D077-F7D1-D77D025BE742}"/>
              </a:ext>
            </a:extLst>
          </p:cNvPr>
          <p:cNvSpPr txBox="1"/>
          <p:nvPr/>
        </p:nvSpPr>
        <p:spPr>
          <a:xfrm>
            <a:off x="758371" y="2026214"/>
            <a:ext cx="649967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«Перед нами во весь рост стоит общественный деятель, которым гордиться должна страна и имя которого, на вечные времена, станет синонимом справедливости, гуманности и борьбы за свободу»</a:t>
            </a:r>
            <a:endParaRPr lang="ru-RU" sz="2800" b="1" i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8AE38F-E31A-BA6A-3F7F-E8C6C31D14FD}"/>
              </a:ext>
            </a:extLst>
          </p:cNvPr>
          <p:cNvSpPr txBox="1"/>
          <p:nvPr/>
        </p:nvSpPr>
        <p:spPr>
          <a:xfrm>
            <a:off x="7258050" y="5566519"/>
            <a:ext cx="3316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П.М Невежин (1841-1919)</a:t>
            </a:r>
          </a:p>
        </p:txBody>
      </p:sp>
    </p:spTree>
    <p:extLst>
      <p:ext uri="{BB962C8B-B14F-4D97-AF65-F5344CB8AC3E}">
        <p14:creationId xmlns:p14="http://schemas.microsoft.com/office/powerpoint/2010/main" val="2704335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Интерактивный тест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4" name="Прямоугольник: скругленные углы 3">
            <a:hlinkClick r:id="rId2"/>
            <a:extLst>
              <a:ext uri="{FF2B5EF4-FFF2-40B4-BE49-F238E27FC236}">
                <a16:creationId xmlns:a16="http://schemas.microsoft.com/office/drawing/2014/main" xmlns="" id="{76FF6E4B-C797-3AA4-B6DE-2B8D2D700F96}"/>
              </a:ext>
            </a:extLst>
          </p:cNvPr>
          <p:cNvSpPr/>
          <p:nvPr/>
        </p:nvSpPr>
        <p:spPr>
          <a:xfrm>
            <a:off x="5578475" y="3768725"/>
            <a:ext cx="130175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ormorant Garamond SemiBold" pitchFamily="2" charset="-52"/>
                <a:ea typeface="Cormorant Garamond SemiBold" pitchFamily="2" charset="-52"/>
                <a:hlinkClick r:id="rId3"/>
              </a:rPr>
              <a:t>Пройти</a:t>
            </a:r>
            <a:endParaRPr lang="ru-RU" sz="2000" b="1" dirty="0">
              <a:solidFill>
                <a:schemeClr val="tx1"/>
              </a:solidFill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6007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867900" cy="151765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Какому событию будет посвящено сегодня наше занятие?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5" name="Прямоугольник: скругленные углы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E38D46AB-45E9-6B3C-6670-CCE7D8C0A681}"/>
              </a:ext>
            </a:extLst>
          </p:cNvPr>
          <p:cNvSpPr/>
          <p:nvPr/>
        </p:nvSpPr>
        <p:spPr>
          <a:xfrm>
            <a:off x="9977120" y="6065797"/>
            <a:ext cx="1711827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ormorant Garamond SemiBold" pitchFamily="2" charset="-52"/>
                <a:ea typeface="Cormorant Garamond SemiBold" pitchFamily="2" charset="-52"/>
              </a:rPr>
              <a:t>Ответ</a:t>
            </a:r>
            <a:endParaRPr lang="ru-RU" sz="2800" dirty="0">
              <a:solidFill>
                <a:schemeClr val="tx1"/>
              </a:solidFill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522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F72E2472-12D1-3D92-5E86-98C1B85B3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15" y="638720"/>
            <a:ext cx="4025785" cy="542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E22DB2-0C1F-A796-AED2-F64D4935C84A}"/>
              </a:ext>
            </a:extLst>
          </p:cNvPr>
          <p:cNvSpPr txBox="1"/>
          <p:nvPr/>
        </p:nvSpPr>
        <p:spPr>
          <a:xfrm>
            <a:off x="622300" y="1860083"/>
            <a:ext cx="65913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endParaRPr lang="ru-RU" sz="2400" b="1" i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  <a:p>
            <a:pPr algn="ctr"/>
            <a:r>
              <a:rPr lang="ru-RU" sz="4400" i="1" dirty="0">
                <a:solidFill>
                  <a:srgbClr val="000000"/>
                </a:solidFill>
                <a:effectLst/>
                <a:latin typeface="Cormorant Garamond Light" pitchFamily="2" charset="-52"/>
                <a:ea typeface="Cormorant Garamond Light" pitchFamily="2" charset="-52"/>
              </a:rPr>
              <a:t>200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ЛЕТ СО ДНЯ РОЖДЕНИЯ ИЗВЕСТНОГО РУССКОГО ПИСАТЕЛЯ, ТАЛАНТЛИВОГО ДРАМАТУРГА, ОСНОВОПОЛОЖНИКА СОВРЕМЕННОГО РУССКОГО ТЕАТРА</a:t>
            </a:r>
            <a:endParaRPr lang="ru-RU" sz="2000" b="1" i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F3D052A-464E-E5E3-5B13-FBEE08113050}"/>
              </a:ext>
            </a:extLst>
          </p:cNvPr>
          <p:cNvSpPr txBox="1"/>
          <p:nvPr/>
        </p:nvSpPr>
        <p:spPr>
          <a:xfrm>
            <a:off x="323908" y="1435929"/>
            <a:ext cx="7156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0000"/>
                </a:solidFill>
                <a:effectLst/>
                <a:latin typeface="Cormorant Garamond" pitchFamily="2" charset="-52"/>
                <a:ea typeface="Cormorant Garamond" pitchFamily="2" charset="-52"/>
              </a:rPr>
              <a:t>Александр Николаевич Островский </a:t>
            </a:r>
            <a:endParaRPr lang="ru-RU" sz="2800" b="1" i="1" dirty="0">
              <a:effectLst/>
              <a:latin typeface="Cormorant Garamond" pitchFamily="2" charset="-52"/>
              <a:ea typeface="Cormorant Garamon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2407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А что вы знаете о биографии драматурга?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055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AD70E5E5-2EBF-7D29-0246-0456FE49A7E0}"/>
              </a:ext>
            </a:extLst>
          </p:cNvPr>
          <p:cNvSpPr txBox="1">
            <a:spLocks/>
          </p:cNvSpPr>
          <p:nvPr/>
        </p:nvSpPr>
        <p:spPr>
          <a:xfrm>
            <a:off x="5153081" y="1182771"/>
            <a:ext cx="6645219" cy="1078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Родился 12 апреля 1823 г. в Москве в семье судейского чиновника в имении Щелыково в Костромской губернии</a:t>
            </a:r>
            <a:endParaRPr lang="ru-RU" sz="2250" dirty="0"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C1B83E-42DD-92DB-EB0A-3871927DE92E}"/>
              </a:ext>
            </a:extLst>
          </p:cNvPr>
          <p:cNvSpPr txBox="1"/>
          <p:nvPr/>
        </p:nvSpPr>
        <p:spPr>
          <a:xfrm>
            <a:off x="5153081" y="2261537"/>
            <a:ext cx="68484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12 лет был отдан в 1‑ю Московскую гимназию, окончил её в 1840 г.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9B7844-69AF-EBD4-5663-0273741CDBD1}"/>
              </a:ext>
            </a:extLst>
          </p:cNvPr>
          <p:cNvSpPr txBox="1"/>
          <p:nvPr/>
        </p:nvSpPr>
        <p:spPr>
          <a:xfrm>
            <a:off x="5108632" y="3195022"/>
            <a:ext cx="704215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Поступил на юридический факультет Московского университета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C3AC3E-AF7E-2472-8990-131208243CFE}"/>
              </a:ext>
            </a:extLst>
          </p:cNvPr>
          <p:cNvSpPr txBox="1"/>
          <p:nvPr/>
        </p:nvSpPr>
        <p:spPr>
          <a:xfrm>
            <a:off x="5108632" y="4141207"/>
            <a:ext cx="661346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1843 г. оставил университет, приняв решение всерьёз заняться литературой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90CDF38-CCB2-B5DE-708E-E099E054B6C6}"/>
              </a:ext>
            </a:extLst>
          </p:cNvPr>
          <p:cNvSpPr txBox="1"/>
          <p:nvPr/>
        </p:nvSpPr>
        <p:spPr>
          <a:xfrm>
            <a:off x="5108632" y="5152315"/>
            <a:ext cx="6953249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Поступил на службу в Московский совестный суд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790AA074-1928-697C-2510-C472F7F86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1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AD70E5E5-2EBF-7D29-0246-0456FE49A7E0}"/>
              </a:ext>
            </a:extLst>
          </p:cNvPr>
          <p:cNvSpPr txBox="1">
            <a:spLocks/>
          </p:cNvSpPr>
          <p:nvPr/>
        </p:nvSpPr>
        <p:spPr>
          <a:xfrm>
            <a:off x="5165781" y="1563771"/>
            <a:ext cx="6524869" cy="636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1845 г. перешёл в канцелярию Московского коммерческого суда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C1B83E-42DD-92DB-EB0A-3871927DE92E}"/>
              </a:ext>
            </a:extLst>
          </p:cNvPr>
          <p:cNvSpPr txBox="1"/>
          <p:nvPr/>
        </p:nvSpPr>
        <p:spPr>
          <a:xfrm>
            <a:off x="5165781" y="2464737"/>
            <a:ext cx="6802391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1849 г., журнал «Москвитянин», опубликована комедия </a:t>
            </a: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«Свои люди – сочтёмся»</a:t>
            </a: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,</a:t>
            </a: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А.Н. Островский становится сотрудником журнала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C3AC3E-AF7E-2472-8990-131208243CFE}"/>
              </a:ext>
            </a:extLst>
          </p:cNvPr>
          <p:cNvSpPr txBox="1"/>
          <p:nvPr/>
        </p:nvSpPr>
        <p:spPr>
          <a:xfrm>
            <a:off x="5165781" y="4051964"/>
            <a:ext cx="657536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1851 г. ушёл со службы, чтобы посвятить себя литературному творчеству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790AA074-1928-697C-2510-C472F7F86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043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AD70E5E5-2EBF-7D29-0246-0456FE49A7E0}"/>
              </a:ext>
            </a:extLst>
          </p:cNvPr>
          <p:cNvSpPr txBox="1">
            <a:spLocks/>
          </p:cNvSpPr>
          <p:nvPr/>
        </p:nvSpPr>
        <p:spPr>
          <a:xfrm>
            <a:off x="5114607" y="1367329"/>
            <a:ext cx="6524869" cy="636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1865 г. основал в Москве артистический кружок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C3AC3E-AF7E-2472-8990-131208243CFE}"/>
              </a:ext>
            </a:extLst>
          </p:cNvPr>
          <p:cNvSpPr txBox="1"/>
          <p:nvPr/>
        </p:nvSpPr>
        <p:spPr>
          <a:xfrm>
            <a:off x="5095668" y="2204036"/>
            <a:ext cx="657536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1870 г. по его инициативе было создано Общество русских драматических писателей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790AA074-1928-697C-2510-C472F7F86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7BECE88-A89E-9972-C95A-52496B9847B5}"/>
              </a:ext>
            </a:extLst>
          </p:cNvPr>
          <p:cNvSpPr txBox="1"/>
          <p:nvPr/>
        </p:nvSpPr>
        <p:spPr>
          <a:xfrm>
            <a:off x="5076731" y="3389104"/>
            <a:ext cx="656274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С 1 января 1886 г. его назначили заведующим репертуарной частью московских театров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188DC8-8642-12EC-E421-D88BB3C3B86A}"/>
              </a:ext>
            </a:extLst>
          </p:cNvPr>
          <p:cNvSpPr txBox="1"/>
          <p:nvPr/>
        </p:nvSpPr>
        <p:spPr>
          <a:xfrm>
            <a:off x="5076731" y="4574172"/>
            <a:ext cx="665802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14 июня 1886 г. Островский скончался в имении Щелыково в Коссуштромской губернии</a:t>
            </a:r>
          </a:p>
        </p:txBody>
      </p:sp>
    </p:spTree>
    <p:extLst>
      <p:ext uri="{BB962C8B-B14F-4D97-AF65-F5344CB8AC3E}">
        <p14:creationId xmlns:p14="http://schemas.microsoft.com/office/powerpoint/2010/main" val="318422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E9CF4D-72C6-DC00-4B88-600D74A39C12}"/>
              </a:ext>
            </a:extLst>
          </p:cNvPr>
          <p:cNvSpPr txBox="1"/>
          <p:nvPr/>
        </p:nvSpPr>
        <p:spPr>
          <a:xfrm>
            <a:off x="297687" y="1712934"/>
            <a:ext cx="7186674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Картина «Снегурочка», 1899 г.,</a:t>
            </a:r>
          </a:p>
          <a:p>
            <a:pPr>
              <a:lnSpc>
                <a:spcPct val="150000"/>
              </a:lnSpc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  В.М. Васнецов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Музыка к пьесе, 1873 г., П.И. Чайковский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Опера «Снегурочка», 1882 г., </a:t>
            </a:r>
          </a:p>
          <a:p>
            <a:pPr>
              <a:lnSpc>
                <a:spcPct val="150000"/>
              </a:lnSpc>
            </a:pPr>
            <a:r>
              <a:rPr lang="ru-RU" sz="2300">
                <a:latin typeface="Cormorant Garamond SemiBold" pitchFamily="2" charset="-52"/>
                <a:ea typeface="Cormorant Garamond SemiBold" pitchFamily="2" charset="-52"/>
              </a:rPr>
              <a:t>   Н.А</a:t>
            </a: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. Римский-Корсаков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В 1952 году вышел </a:t>
            </a:r>
            <a:r>
              <a:rPr lang="ru-RU" sz="2300" b="1" dirty="0">
                <a:latin typeface="Cormorant Garamond SemiBold" pitchFamily="2" charset="-52"/>
                <a:ea typeface="Cormorant Garamond SemiBold" pitchFamily="2" charset="-52"/>
              </a:rPr>
              <a:t>мультфильм</a:t>
            </a: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 на основе оперы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D991C808-AF95-5C6D-D297-4314916D6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0"/>
          <a:stretch/>
        </p:blipFill>
        <p:spPr bwMode="auto">
          <a:xfrm>
            <a:off x="7419661" y="1573329"/>
            <a:ext cx="4298733" cy="2662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hlinkClick r:id="rId3"/>
            <a:extLst>
              <a:ext uri="{FF2B5EF4-FFF2-40B4-BE49-F238E27FC236}">
                <a16:creationId xmlns:a16="http://schemas.microsoft.com/office/drawing/2014/main" xmlns="" id="{78137316-4C4C-98F2-78A1-F09C8EF8D48E}"/>
              </a:ext>
            </a:extLst>
          </p:cNvPr>
          <p:cNvSpPr/>
          <p:nvPr/>
        </p:nvSpPr>
        <p:spPr>
          <a:xfrm>
            <a:off x="9804400" y="6065797"/>
            <a:ext cx="1884548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ormorant Garamond SemiBold" pitchFamily="2" charset="-52"/>
                <a:ea typeface="Cormorant Garamond SemiBold" pitchFamily="2" charset="-52"/>
              </a:rPr>
              <a:t>Смотреть</a:t>
            </a:r>
            <a:endParaRPr lang="ru-RU" sz="2400" dirty="0">
              <a:solidFill>
                <a:schemeClr val="tx1"/>
              </a:solidFill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5115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4A78FB-B2BB-954C-10A5-AD402B1E673F}"/>
              </a:ext>
            </a:extLst>
          </p:cNvPr>
          <p:cNvSpPr txBox="1"/>
          <p:nvPr/>
        </p:nvSpPr>
        <p:spPr>
          <a:xfrm>
            <a:off x="5372100" y="1367918"/>
            <a:ext cx="73533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47 оригинальных пьес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7 пьес в сотрудничестве с другими драматургами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22 пьесы перевел с разных языков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Переводы из Сервантеса, Шекспира, Гольдони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728 персонажей, не считая персонажей </a:t>
            </a:r>
          </a:p>
          <a:p>
            <a:pPr>
              <a:lnSpc>
                <a:spcPct val="150000"/>
              </a:lnSpc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 «без речи»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7BC870-C060-3254-28B7-EBF68768CB6D}"/>
              </a:ext>
            </a:extLst>
          </p:cNvPr>
          <p:cNvSpPr txBox="1"/>
          <p:nvPr/>
        </p:nvSpPr>
        <p:spPr>
          <a:xfrm>
            <a:off x="5372100" y="5525294"/>
            <a:ext cx="660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Правдиво изображал жизнь разных слоёв русского общества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6D4792CA-BB76-0D84-AAFA-2410A82F9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046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552</Words>
  <Application>Microsoft Office PowerPoint</Application>
  <PresentationFormat>Широкоэкранный</PresentationFormat>
  <Paragraphs>71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Cormorant Garamond</vt:lpstr>
      <vt:lpstr>Cormorant Garamond Light</vt:lpstr>
      <vt:lpstr>Cormorant Garamond SemiBold</vt:lpstr>
      <vt:lpstr>Тема Office</vt:lpstr>
      <vt:lpstr>Презентация PowerPoint</vt:lpstr>
      <vt:lpstr>Какому событию будет посвящено сегодня наше занятие?</vt:lpstr>
      <vt:lpstr>Презентация PowerPoint</vt:lpstr>
      <vt:lpstr>А что вы знаете о биографии драматурга?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какие пьесы Александра Николаевича Островского знаете вы?</vt:lpstr>
      <vt:lpstr>Презентация PowerPoint</vt:lpstr>
      <vt:lpstr>Презентация PowerPoint</vt:lpstr>
      <vt:lpstr>Презентация PowerPoint</vt:lpstr>
      <vt:lpstr>Как вы думаете, популярны ли пьесы Островского в наше время?</vt:lpstr>
      <vt:lpstr>Вы знаете афоризмы из пьес драматурга?</vt:lpstr>
      <vt:lpstr>Презентация PowerPoint</vt:lpstr>
      <vt:lpstr>Презентация PowerPoint</vt:lpstr>
      <vt:lpstr>Интерактивный тест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Серова Олеся</dc:creator>
  <cp:lastModifiedBy>User315</cp:lastModifiedBy>
  <cp:revision>8</cp:revision>
  <dcterms:created xsi:type="dcterms:W3CDTF">2023-03-19T13:33:29Z</dcterms:created>
  <dcterms:modified xsi:type="dcterms:W3CDTF">2023-04-14T15:21:55Z</dcterms:modified>
</cp:coreProperties>
</file>